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onstantia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onstantia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onstantia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onstantia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onstantia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onstantia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onstantia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onstantia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onstanti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4EA"/>
          </a:solidFill>
        </a:fill>
      </a:tcStyle>
    </a:wholeTbl>
    <a:band2H>
      <a:tcTxStyle/>
      <a:tcStyle>
        <a:tcBdr/>
        <a:fill>
          <a:solidFill>
            <a:srgbClr val="E6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EF1"/>
          </a:solidFill>
        </a:fill>
      </a:tcStyle>
    </a:wholeTbl>
    <a:band2H>
      <a:tcTxStyle/>
      <a:tcStyle>
        <a:tcBdr/>
        <a:fill>
          <a:solidFill>
            <a:srgbClr val="E6F6F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9CE"/>
          </a:solidFill>
        </a:fill>
      </a:tcStyle>
    </a:wholeTbl>
    <a:band2H>
      <a:tcTxStyle/>
      <a:tcStyle>
        <a:tcBdr/>
        <a:fill>
          <a:solidFill>
            <a:srgbClr val="F0F4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26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8" name="Shape 12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onstantia"/>
      </a:defRPr>
    </a:lvl1pPr>
    <a:lvl2pPr indent="228600" latinLnBrk="0">
      <a:defRPr sz="1200">
        <a:latin typeface="+mn-lt"/>
        <a:ea typeface="+mn-ea"/>
        <a:cs typeface="+mn-cs"/>
        <a:sym typeface="Constantia"/>
      </a:defRPr>
    </a:lvl2pPr>
    <a:lvl3pPr indent="457200" latinLnBrk="0">
      <a:defRPr sz="1200">
        <a:latin typeface="+mn-lt"/>
        <a:ea typeface="+mn-ea"/>
        <a:cs typeface="+mn-cs"/>
        <a:sym typeface="Constantia"/>
      </a:defRPr>
    </a:lvl3pPr>
    <a:lvl4pPr indent="685800" latinLnBrk="0">
      <a:defRPr sz="1200">
        <a:latin typeface="+mn-lt"/>
        <a:ea typeface="+mn-ea"/>
        <a:cs typeface="+mn-cs"/>
        <a:sym typeface="Constantia"/>
      </a:defRPr>
    </a:lvl4pPr>
    <a:lvl5pPr indent="914400" latinLnBrk="0">
      <a:defRPr sz="1200">
        <a:latin typeface="+mn-lt"/>
        <a:ea typeface="+mn-ea"/>
        <a:cs typeface="+mn-cs"/>
        <a:sym typeface="Constantia"/>
      </a:defRPr>
    </a:lvl5pPr>
    <a:lvl6pPr indent="1143000" latinLnBrk="0">
      <a:defRPr sz="1200">
        <a:latin typeface="+mn-lt"/>
        <a:ea typeface="+mn-ea"/>
        <a:cs typeface="+mn-cs"/>
        <a:sym typeface="Constantia"/>
      </a:defRPr>
    </a:lvl6pPr>
    <a:lvl7pPr indent="1371600" latinLnBrk="0">
      <a:defRPr sz="1200">
        <a:latin typeface="+mn-lt"/>
        <a:ea typeface="+mn-ea"/>
        <a:cs typeface="+mn-cs"/>
        <a:sym typeface="Constantia"/>
      </a:defRPr>
    </a:lvl7pPr>
    <a:lvl8pPr indent="1600200" latinLnBrk="0">
      <a:defRPr sz="1200">
        <a:latin typeface="+mn-lt"/>
        <a:ea typeface="+mn-ea"/>
        <a:cs typeface="+mn-cs"/>
        <a:sym typeface="Constantia"/>
      </a:defRPr>
    </a:lvl8pPr>
    <a:lvl9pPr indent="1828800" latinLnBrk="0">
      <a:defRPr sz="1200">
        <a:latin typeface="+mn-lt"/>
        <a:ea typeface="+mn-ea"/>
        <a:cs typeface="+mn-cs"/>
        <a:sym typeface="Constantia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gradFill flip="none" rotWithShape="1">
          <a:gsLst>
            <a:gs pos="0">
              <a:srgbClr val="42A1D9"/>
            </a:gs>
            <a:gs pos="25000">
              <a:srgbClr val="4499C9"/>
            </a:gs>
            <a:gs pos="100000">
              <a:srgbClr val="002A36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Text"/>
          <p:cNvSpPr txBox="1">
            <a:spLocks noGrp="1"/>
          </p:cNvSpPr>
          <p:nvPr>
            <p:ph type="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</p:spPr>
        <p:txBody>
          <a:bodyPr/>
          <a:lstStyle>
            <a:lvl1pPr algn="r">
              <a:defRPr sz="5600" b="1">
                <a:solidFill>
                  <a:srgbClr val="4DE1EA"/>
                </a:solidFill>
                <a:effectLst>
                  <a:outerShdw blurRad="38100" dist="25400" dir="5400000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t>Title Text</a:t>
            </a:r>
          </a:p>
        </p:txBody>
      </p:sp>
      <p:sp>
        <p:nvSpPr>
          <p:cNvPr id="1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33400" y="3228536"/>
            <a:ext cx="7854696" cy="1752601"/>
          </a:xfrm>
          <a:prstGeom prst="rect">
            <a:avLst/>
          </a:prstGeom>
        </p:spPr>
        <p:txBody>
          <a:bodyPr lIns="0" tIns="0" rIns="0" bIns="0"/>
          <a:lstStyle>
            <a:lvl1pPr marL="0" marR="45719" indent="0" algn="r">
              <a:buClrTx/>
              <a:buSzTx/>
              <a:buNone/>
              <a:defRPr>
                <a:solidFill>
                  <a:srgbClr val="FFFFFF"/>
                </a:solidFill>
              </a:defRPr>
            </a:lvl1pPr>
            <a:lvl2pPr marL="0" marR="45719" indent="457200" algn="r">
              <a:buClrTx/>
              <a:buSzTx/>
              <a:buNone/>
              <a:defRPr>
                <a:solidFill>
                  <a:srgbClr val="FFFFFF"/>
                </a:solidFill>
              </a:defRPr>
            </a:lvl2pPr>
            <a:lvl3pPr marL="0" marR="45719" indent="914400" algn="r">
              <a:buClrTx/>
              <a:buSzTx/>
              <a:buNone/>
              <a:defRPr>
                <a:solidFill>
                  <a:srgbClr val="FFFFFF"/>
                </a:solidFill>
              </a:defRPr>
            </a:lvl3pPr>
            <a:lvl4pPr marL="0" marR="45719" indent="1371600" algn="r">
              <a:buClrTx/>
              <a:buSzTx/>
              <a:buNone/>
              <a:defRPr>
                <a:solidFill>
                  <a:srgbClr val="FFFFFF"/>
                </a:solidFill>
              </a:defRPr>
            </a:lvl4pPr>
            <a:lvl5pPr marL="0" marR="45719" indent="1828800" algn="r">
              <a:buClrTx/>
              <a:buSzTx/>
              <a:buNone/>
              <a:defRPr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1EAED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itle Text"/>
          <p:cNvSpPr txBox="1">
            <a:spLocks noGrp="1"/>
          </p:cNvSpPr>
          <p:nvPr>
            <p:ph type="title"/>
          </p:nvPr>
        </p:nvSpPr>
        <p:spPr>
          <a:xfrm>
            <a:off x="6629400" y="914400"/>
            <a:ext cx="2057400" cy="5211764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10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914400"/>
            <a:ext cx="6019800" cy="5211764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Bullet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Line"/>
          <p:cNvSpPr>
            <a:spLocks noGrp="1"/>
          </p:cNvSpPr>
          <p:nvPr>
            <p:ph type="body" sz="quarter" idx="13"/>
          </p:nvPr>
        </p:nvSpPr>
        <p:spPr>
          <a:xfrm>
            <a:off x="1444376" y="1687710"/>
            <a:ext cx="6255248" cy="1"/>
          </a:xfrm>
          <a:prstGeom prst="line">
            <a:avLst/>
          </a:prstGeom>
          <a:ln>
            <a:solidFill>
              <a:srgbClr val="747676"/>
            </a:solidFill>
            <a:custDash>
              <a:ds d="100000" sp="200000"/>
            </a:custDash>
            <a:round/>
          </a:ln>
        </p:spPr>
        <p:txBody>
          <a:bodyPr lIns="26789" tIns="26789" rIns="26789" bIns="26789" anchor="ctr">
            <a:noAutofit/>
          </a:bodyPr>
          <a:lstStyle/>
          <a:p>
            <a:pPr marL="0" indent="0" defTabSz="321468">
              <a:spcBef>
                <a:spcPts val="0"/>
              </a:spcBef>
              <a:buClrTx/>
              <a:buSzTx/>
              <a:buNone/>
              <a:defRPr sz="8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19" name="Title Text"/>
          <p:cNvSpPr txBox="1">
            <a:spLocks noGrp="1"/>
          </p:cNvSpPr>
          <p:nvPr>
            <p:ph type="title"/>
          </p:nvPr>
        </p:nvSpPr>
        <p:spPr>
          <a:xfrm>
            <a:off x="1444376" y="1238994"/>
            <a:ext cx="6255248" cy="381745"/>
          </a:xfrm>
          <a:prstGeom prst="rect">
            <a:avLst/>
          </a:prstGeom>
        </p:spPr>
        <p:txBody>
          <a:bodyPr lIns="26789" tIns="26789" rIns="26789" bIns="26789" anchor="t"/>
          <a:lstStyle>
            <a:lvl1pPr defTabSz="410765">
              <a:spcBef>
                <a:spcPts val="1600"/>
              </a:spcBef>
              <a:defRPr sz="3400" cap="all">
                <a:solidFill>
                  <a:srgbClr val="747676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1pPr>
          </a:lstStyle>
          <a:p>
            <a:r>
              <a:t>Title Text</a:t>
            </a:r>
          </a:p>
        </p:txBody>
      </p:sp>
      <p:sp>
        <p:nvSpPr>
          <p:cNvPr id="120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444376" y="1808261"/>
            <a:ext cx="6255248" cy="3810745"/>
          </a:xfrm>
          <a:prstGeom prst="rect">
            <a:avLst/>
          </a:prstGeom>
        </p:spPr>
        <p:txBody>
          <a:bodyPr lIns="26789" tIns="26789" rIns="26789" bIns="26789"/>
          <a:lstStyle>
            <a:lvl1pPr marL="293687" indent="-293687" defTabSz="410765">
              <a:spcBef>
                <a:spcPts val="1200"/>
              </a:spcBef>
              <a:buClrTx/>
              <a:buSzPct val="75000"/>
              <a:buFont typeface="Zapf Dingbats"/>
              <a:buChar char="➤"/>
              <a:defRPr sz="2000">
                <a:solidFill>
                  <a:srgbClr val="5C5C5C"/>
                </a:solidFill>
                <a:latin typeface="Iowan Old Style"/>
                <a:ea typeface="Iowan Old Style"/>
                <a:cs typeface="Iowan Old Style"/>
                <a:sym typeface="Iowan Old Style"/>
              </a:defRPr>
            </a:lvl1pPr>
            <a:lvl2pPr marL="763587" indent="-293687" defTabSz="410765">
              <a:spcBef>
                <a:spcPts val="1200"/>
              </a:spcBef>
              <a:buClrTx/>
              <a:buSzPct val="75000"/>
              <a:buFont typeface="Zapf Dingbats"/>
              <a:buChar char="➤"/>
              <a:defRPr sz="2000">
                <a:solidFill>
                  <a:srgbClr val="5C5C5C"/>
                </a:solidFill>
                <a:latin typeface="Iowan Old Style"/>
                <a:ea typeface="Iowan Old Style"/>
                <a:cs typeface="Iowan Old Style"/>
                <a:sym typeface="Iowan Old Style"/>
              </a:defRPr>
            </a:lvl2pPr>
            <a:lvl3pPr marL="1233487" indent="-293687" defTabSz="410765">
              <a:spcBef>
                <a:spcPts val="1200"/>
              </a:spcBef>
              <a:buClrTx/>
              <a:buSzPct val="75000"/>
              <a:buFont typeface="Zapf Dingbats"/>
              <a:buChar char="➤"/>
              <a:defRPr sz="2000">
                <a:solidFill>
                  <a:srgbClr val="5C5C5C"/>
                </a:solidFill>
                <a:latin typeface="Iowan Old Style"/>
                <a:ea typeface="Iowan Old Style"/>
                <a:cs typeface="Iowan Old Style"/>
                <a:sym typeface="Iowan Old Style"/>
              </a:defRPr>
            </a:lvl3pPr>
            <a:lvl4pPr marL="1703387" indent="-293687" defTabSz="410765">
              <a:spcBef>
                <a:spcPts val="1200"/>
              </a:spcBef>
              <a:buClrTx/>
              <a:buSzPct val="75000"/>
              <a:buFont typeface="Zapf Dingbats"/>
              <a:buChar char="➤"/>
              <a:defRPr sz="2000">
                <a:solidFill>
                  <a:srgbClr val="5C5C5C"/>
                </a:solidFill>
                <a:latin typeface="Iowan Old Style"/>
                <a:ea typeface="Iowan Old Style"/>
                <a:cs typeface="Iowan Old Style"/>
                <a:sym typeface="Iowan Old Style"/>
              </a:defRPr>
            </a:lvl4pPr>
            <a:lvl5pPr marL="2173287" indent="-293687" defTabSz="410765">
              <a:spcBef>
                <a:spcPts val="1200"/>
              </a:spcBef>
              <a:buClrTx/>
              <a:buSzPct val="75000"/>
              <a:buFont typeface="Zapf Dingbats"/>
              <a:buChar char="➤"/>
              <a:defRPr sz="2000">
                <a:solidFill>
                  <a:srgbClr val="5C5C5C"/>
                </a:solidFill>
                <a:latin typeface="Iowan Old Style"/>
                <a:ea typeface="Iowan Old Style"/>
                <a:cs typeface="Iowan Old Style"/>
                <a:sym typeface="Iowan Old Style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7488813" y="5706070"/>
            <a:ext cx="188194" cy="193279"/>
          </a:xfrm>
          <a:prstGeom prst="rect">
            <a:avLst/>
          </a:prstGeom>
        </p:spPr>
        <p:txBody>
          <a:bodyPr lIns="26789" tIns="26789" rIns="26789" bIns="26789" anchor="t"/>
          <a:lstStyle>
            <a:lvl1pPr defTabSz="410765">
              <a:defRPr sz="1000">
                <a:solidFill>
                  <a:srgbClr val="747676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bg>
      <p:bgPr>
        <a:gradFill flip="none" rotWithShape="1">
          <a:gsLst>
            <a:gs pos="0">
              <a:srgbClr val="42A1D9"/>
            </a:gs>
            <a:gs pos="25000">
              <a:srgbClr val="4499C9"/>
            </a:gs>
            <a:gs pos="100000">
              <a:srgbClr val="002A36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Text"/>
          <p:cNvSpPr txBox="1">
            <a:spLocks noGrp="1"/>
          </p:cNvSpPr>
          <p:nvPr>
            <p:ph type="title"/>
          </p:nvPr>
        </p:nvSpPr>
        <p:spPr>
          <a:xfrm>
            <a:off x="530351" y="1316736"/>
            <a:ext cx="7772401" cy="1362456"/>
          </a:xfrm>
          <a:prstGeom prst="rect">
            <a:avLst/>
          </a:prstGeom>
        </p:spPr>
        <p:txBody>
          <a:bodyPr/>
          <a:lstStyle>
            <a:lvl1pPr>
              <a:defRPr sz="5600" b="1">
                <a:solidFill>
                  <a:srgbClr val="4BE4AD"/>
                </a:solidFill>
                <a:effectLst>
                  <a:outerShdw blurRad="38100" dist="25400" dir="5400000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t>Title Text</a:t>
            </a:r>
          </a:p>
        </p:txBody>
      </p:sp>
      <p:sp>
        <p:nvSpPr>
          <p:cNvPr id="35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530351" y="2704663"/>
            <a:ext cx="7772401" cy="150971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500"/>
              </a:spcBef>
              <a:buClrTx/>
              <a:buSzTx/>
              <a:buNone/>
              <a:defRPr sz="2200">
                <a:solidFill>
                  <a:srgbClr val="FFFFFF"/>
                </a:solidFill>
              </a:defRPr>
            </a:lvl1pPr>
            <a:lvl2pPr marL="0" indent="393192">
              <a:spcBef>
                <a:spcPts val="500"/>
              </a:spcBef>
              <a:buClrTx/>
              <a:buSzTx/>
              <a:buNone/>
              <a:defRPr sz="2200">
                <a:solidFill>
                  <a:srgbClr val="FFFFFF"/>
                </a:solidFill>
              </a:defRPr>
            </a:lvl2pPr>
            <a:lvl3pPr marL="0" indent="667511">
              <a:spcBef>
                <a:spcPts val="500"/>
              </a:spcBef>
              <a:buClrTx/>
              <a:buSzTx/>
              <a:buNone/>
              <a:defRPr sz="2200">
                <a:solidFill>
                  <a:srgbClr val="FFFFFF"/>
                </a:solidFill>
              </a:defRPr>
            </a:lvl3pPr>
            <a:lvl4pPr marL="0" indent="978408">
              <a:spcBef>
                <a:spcPts val="500"/>
              </a:spcBef>
              <a:buClrTx/>
              <a:buSzTx/>
              <a:buNone/>
              <a:defRPr sz="2200">
                <a:solidFill>
                  <a:srgbClr val="FFFFFF"/>
                </a:solidFill>
              </a:defRPr>
            </a:lvl4pPr>
            <a:lvl5pPr marL="0" indent="1252727">
              <a:spcBef>
                <a:spcPts val="500"/>
              </a:spcBef>
              <a:buClrTx/>
              <a:buSzTx/>
              <a:buNone/>
              <a:defRPr sz="2200"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1EAED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7200" y="1920084"/>
            <a:ext cx="4038600" cy="4434842"/>
          </a:xfrm>
          <a:prstGeom prst="rect">
            <a:avLst/>
          </a:prstGeom>
        </p:spPr>
        <p:txBody>
          <a:bodyPr/>
          <a:lstStyle>
            <a:lvl3pPr marL="988466" indent="-320954"/>
            <a:lvl4pPr marL="1282191" indent="-303783"/>
            <a:lvl5pPr marL="1556511" indent="-303783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57200" y="1855247"/>
            <a:ext cx="4040188" cy="659353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500"/>
              </a:spcBef>
              <a:buClrTx/>
              <a:buSzTx/>
              <a:buNone/>
              <a:defRPr sz="2400" b="1">
                <a:solidFill>
                  <a:srgbClr val="04617B"/>
                </a:solidFill>
              </a:defRPr>
            </a:lvl1pPr>
            <a:lvl2pPr marL="0" indent="393192">
              <a:spcBef>
                <a:spcPts val="500"/>
              </a:spcBef>
              <a:buClrTx/>
              <a:buSzTx/>
              <a:buNone/>
              <a:defRPr sz="2400" b="1">
                <a:solidFill>
                  <a:srgbClr val="04617B"/>
                </a:solidFill>
              </a:defRPr>
            </a:lvl2pPr>
            <a:lvl3pPr marL="0" indent="667511">
              <a:spcBef>
                <a:spcPts val="500"/>
              </a:spcBef>
              <a:buClrTx/>
              <a:buSzTx/>
              <a:buNone/>
              <a:defRPr sz="2400" b="1">
                <a:solidFill>
                  <a:srgbClr val="04617B"/>
                </a:solidFill>
              </a:defRPr>
            </a:lvl3pPr>
            <a:lvl4pPr marL="0" indent="978408">
              <a:spcBef>
                <a:spcPts val="500"/>
              </a:spcBef>
              <a:buClrTx/>
              <a:buSzTx/>
              <a:buNone/>
              <a:defRPr sz="2400" b="1">
                <a:solidFill>
                  <a:srgbClr val="04617B"/>
                </a:solidFill>
              </a:defRPr>
            </a:lvl4pPr>
            <a:lvl5pPr marL="0" indent="1252727">
              <a:spcBef>
                <a:spcPts val="500"/>
              </a:spcBef>
              <a:buClrTx/>
              <a:buSzTx/>
              <a:buNone/>
              <a:defRPr sz="2400" b="1">
                <a:solidFill>
                  <a:srgbClr val="04617B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4" name="Rectangle"/>
          <p:cNvSpPr>
            <a:spLocks noGrp="1"/>
          </p:cNvSpPr>
          <p:nvPr>
            <p:ph type="body" sz="quarter" idx="13"/>
          </p:nvPr>
        </p:nvSpPr>
        <p:spPr>
          <a:xfrm>
            <a:off x="4645025" y="1859757"/>
            <a:ext cx="4041775" cy="654844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>
              <a:spcBef>
                <a:spcPts val="500"/>
              </a:spcBef>
              <a:buClrTx/>
              <a:buSzTx/>
              <a:buNone/>
              <a:defRPr sz="2400" b="1">
                <a:solidFill>
                  <a:srgbClr val="04617B"/>
                </a:solidFill>
              </a:defRPr>
            </a:pPr>
            <a:endParaRPr/>
          </a:p>
        </p:txBody>
      </p:sp>
      <p:sp>
        <p:nvSpPr>
          <p:cNvPr id="5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itle Text"/>
          <p:cNvSpPr txBox="1">
            <a:spLocks noGrp="1"/>
          </p:cNvSpPr>
          <p:nvPr>
            <p:ph type="title"/>
          </p:nvPr>
        </p:nvSpPr>
        <p:spPr>
          <a:xfrm>
            <a:off x="457200" y="704087"/>
            <a:ext cx="83058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itle Text"/>
          <p:cNvSpPr txBox="1">
            <a:spLocks noGrp="1"/>
          </p:cNvSpPr>
          <p:nvPr>
            <p:ph type="title"/>
          </p:nvPr>
        </p:nvSpPr>
        <p:spPr>
          <a:xfrm>
            <a:off x="685800" y="514351"/>
            <a:ext cx="2743200" cy="1162051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</a:lstStyle>
          <a:p>
            <a:r>
              <a:t>Title Text</a:t>
            </a:r>
          </a:p>
        </p:txBody>
      </p:sp>
      <p:sp>
        <p:nvSpPr>
          <p:cNvPr id="78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685800" y="1676400"/>
            <a:ext cx="2743200" cy="4572000"/>
          </a:xfrm>
          <a:prstGeom prst="rect">
            <a:avLst/>
          </a:prstGeom>
        </p:spPr>
        <p:txBody>
          <a:bodyPr lIns="18288" tIns="18288" rIns="18288" bIns="18288"/>
          <a:lstStyle>
            <a:lvl1pPr marL="0" indent="0">
              <a:spcBef>
                <a:spcPts val="300"/>
              </a:spcBef>
              <a:buClrTx/>
              <a:buSzTx/>
              <a:buNone/>
              <a:defRPr sz="1400"/>
            </a:lvl1pPr>
            <a:lvl2pPr marL="0" indent="640080">
              <a:spcBef>
                <a:spcPts val="300"/>
              </a:spcBef>
              <a:buClrTx/>
              <a:buSzTx/>
              <a:buNone/>
              <a:defRPr sz="1400"/>
            </a:lvl2pPr>
            <a:lvl3pPr marL="0" indent="914400">
              <a:spcBef>
                <a:spcPts val="300"/>
              </a:spcBef>
              <a:buClrTx/>
              <a:buSzTx/>
              <a:buNone/>
              <a:defRPr sz="1400"/>
            </a:lvl3pPr>
            <a:lvl4pPr marL="0" indent="1188719">
              <a:spcBef>
                <a:spcPts val="300"/>
              </a:spcBef>
              <a:buClrTx/>
              <a:buSzTx/>
              <a:buNone/>
              <a:defRPr sz="1400"/>
            </a:lvl4pPr>
            <a:lvl5pPr marL="0" indent="1463039">
              <a:spcBef>
                <a:spcPts val="300"/>
              </a:spcBef>
              <a:buClrTx/>
              <a:buSzTx/>
              <a:buNone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"/>
          <p:cNvSpPr/>
          <p:nvPr/>
        </p:nvSpPr>
        <p:spPr>
          <a:xfrm rot="420000" flipV="1">
            <a:off x="3165753" y="1108077"/>
            <a:ext cx="5257801" cy="41148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984" y="0"/>
                </a:lnTo>
                <a:lnTo>
                  <a:pt x="21600" y="788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3175" cap="rnd">
            <a:solidFill>
              <a:srgbClr val="C0C0C0"/>
            </a:solidFill>
          </a:ln>
          <a:effectLst>
            <a:outerShdw blurRad="63500" dist="38500" dir="7500000" rotWithShape="0">
              <a:srgbClr val="000000">
                <a:alpha val="25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7" name="Triangle"/>
          <p:cNvSpPr/>
          <p:nvPr/>
        </p:nvSpPr>
        <p:spPr>
          <a:xfrm rot="420000" flipV="1">
            <a:off x="8004133" y="5359768"/>
            <a:ext cx="155449" cy="1554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FFFFFF"/>
            </a:solidFill>
            <a:bevel/>
          </a:ln>
          <a:effectLst>
            <a:outerShdw blurRad="25400" dist="6350" dir="12900000" rotWithShape="0">
              <a:srgbClr val="000000">
                <a:alpha val="47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8" name="Title Text"/>
          <p:cNvSpPr txBox="1">
            <a:spLocks noGrp="1"/>
          </p:cNvSpPr>
          <p:nvPr>
            <p:ph type="title"/>
          </p:nvPr>
        </p:nvSpPr>
        <p:spPr>
          <a:xfrm>
            <a:off x="609600" y="1176995"/>
            <a:ext cx="2212849" cy="1582623"/>
          </a:xfrm>
          <a:prstGeom prst="rect">
            <a:avLst/>
          </a:prstGeom>
        </p:spPr>
        <p:txBody>
          <a:bodyPr lIns="45719" tIns="45719" rIns="45719" bIns="45719"/>
          <a:lstStyle>
            <a:lvl1pPr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89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09600" y="2828785"/>
            <a:ext cx="2209800" cy="2179321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200"/>
              </a:spcBef>
              <a:buClrTx/>
              <a:buSzTx/>
              <a:buNone/>
              <a:defRPr sz="1300"/>
            </a:lvl1pPr>
            <a:lvl2pPr>
              <a:spcBef>
                <a:spcPts val="200"/>
              </a:spcBef>
              <a:buClrTx/>
              <a:defRPr sz="1300"/>
            </a:lvl2pPr>
            <a:lvl3pPr marL="988466" indent="-320954">
              <a:spcBef>
                <a:spcPts val="200"/>
              </a:spcBef>
              <a:buClrTx/>
              <a:defRPr sz="1300"/>
            </a:lvl3pPr>
            <a:lvl4pPr marL="1282191" indent="-303783">
              <a:spcBef>
                <a:spcPts val="200"/>
              </a:spcBef>
              <a:buClrTx/>
              <a:defRPr sz="1300"/>
            </a:lvl4pPr>
            <a:lvl5pPr marL="1556511" indent="-303783">
              <a:spcBef>
                <a:spcPts val="200"/>
              </a:spcBef>
              <a:buClrTx/>
              <a:defRPr sz="13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0" name="Image"/>
          <p:cNvSpPr>
            <a:spLocks noGrp="1"/>
          </p:cNvSpPr>
          <p:nvPr>
            <p:ph type="pic" sz="half" idx="13"/>
          </p:nvPr>
        </p:nvSpPr>
        <p:spPr>
          <a:xfrm rot="420000">
            <a:off x="3485793" y="1199516"/>
            <a:ext cx="4617721" cy="3931922"/>
          </a:xfrm>
          <a:prstGeom prst="rect">
            <a:avLst/>
          </a:prstGeom>
          <a:ln w="3175" cap="rnd">
            <a:solidFill>
              <a:srgbClr val="C0C0C0"/>
            </a:solidFill>
            <a:round/>
          </a:ln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91" name="Shape"/>
          <p:cNvSpPr/>
          <p:nvPr/>
        </p:nvSpPr>
        <p:spPr>
          <a:xfrm flipV="1">
            <a:off x="-9525" y="5816600"/>
            <a:ext cx="9163050" cy="10414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2" y="66"/>
                </a:moveTo>
                <a:lnTo>
                  <a:pt x="9513" y="0"/>
                </a:lnTo>
                <a:cubicBezTo>
                  <a:pt x="10276" y="3326"/>
                  <a:pt x="14325" y="12084"/>
                  <a:pt x="16368" y="12084"/>
                </a:cubicBezTo>
                <a:cubicBezTo>
                  <a:pt x="18412" y="12084"/>
                  <a:pt x="20679" y="5005"/>
                  <a:pt x="21578" y="1811"/>
                </a:cubicBezTo>
                <a:lnTo>
                  <a:pt x="21600" y="7013"/>
                </a:lnTo>
                <a:cubicBezTo>
                  <a:pt x="21218" y="8462"/>
                  <a:pt x="18771" y="14521"/>
                  <a:pt x="16099" y="14455"/>
                </a:cubicBezTo>
                <a:cubicBezTo>
                  <a:pt x="13427" y="14389"/>
                  <a:pt x="8252" y="5433"/>
                  <a:pt x="5568" y="6618"/>
                </a:cubicBezTo>
                <a:cubicBezTo>
                  <a:pt x="2807" y="6882"/>
                  <a:pt x="1010" y="15871"/>
                  <a:pt x="0" y="21600"/>
                </a:cubicBezTo>
                <a:lnTo>
                  <a:pt x="22" y="66"/>
                </a:lnTo>
                <a:close/>
              </a:path>
            </a:pathLst>
          </a:custGeom>
          <a:gradFill>
            <a:gsLst>
              <a:gs pos="0">
                <a:srgbClr val="00739E">
                  <a:alpha val="45000"/>
                </a:srgbClr>
              </a:gs>
              <a:gs pos="100000">
                <a:srgbClr val="00C5CE">
                  <a:alpha val="55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2" name="Shape"/>
          <p:cNvSpPr/>
          <p:nvPr/>
        </p:nvSpPr>
        <p:spPr>
          <a:xfrm flipV="1">
            <a:off x="4381500" y="6250789"/>
            <a:ext cx="4762500" cy="6072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552" extrusionOk="0">
                <a:moveTo>
                  <a:pt x="0" y="0"/>
                </a:moveTo>
                <a:cubicBezTo>
                  <a:pt x="1253" y="3703"/>
                  <a:pt x="8410" y="19349"/>
                  <a:pt x="12010" y="20475"/>
                </a:cubicBezTo>
                <a:cubicBezTo>
                  <a:pt x="15610" y="21600"/>
                  <a:pt x="20002" y="10128"/>
                  <a:pt x="21600" y="6752"/>
                </a:cubicBezTo>
                <a:lnTo>
                  <a:pt x="21600" y="218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9FA6">
                  <a:alpha val="30000"/>
                </a:srgbClr>
              </a:gs>
              <a:gs pos="80000">
                <a:srgbClr val="008ABE">
                  <a:alpha val="45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"/>
          <p:cNvSpPr/>
          <p:nvPr/>
        </p:nvSpPr>
        <p:spPr>
          <a:xfrm>
            <a:off x="-9525" y="-7144"/>
            <a:ext cx="9163050" cy="10414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2" y="66"/>
                </a:moveTo>
                <a:lnTo>
                  <a:pt x="9513" y="0"/>
                </a:lnTo>
                <a:cubicBezTo>
                  <a:pt x="10276" y="3326"/>
                  <a:pt x="14325" y="12084"/>
                  <a:pt x="16368" y="12084"/>
                </a:cubicBezTo>
                <a:cubicBezTo>
                  <a:pt x="18412" y="12084"/>
                  <a:pt x="20679" y="5005"/>
                  <a:pt x="21578" y="1811"/>
                </a:cubicBezTo>
                <a:lnTo>
                  <a:pt x="21600" y="7013"/>
                </a:lnTo>
                <a:cubicBezTo>
                  <a:pt x="21218" y="8462"/>
                  <a:pt x="18771" y="14521"/>
                  <a:pt x="16099" y="14455"/>
                </a:cubicBezTo>
                <a:cubicBezTo>
                  <a:pt x="13427" y="14389"/>
                  <a:pt x="8252" y="5433"/>
                  <a:pt x="5568" y="6618"/>
                </a:cubicBezTo>
                <a:cubicBezTo>
                  <a:pt x="2807" y="6882"/>
                  <a:pt x="1010" y="15871"/>
                  <a:pt x="0" y="21600"/>
                </a:cubicBezTo>
                <a:lnTo>
                  <a:pt x="22" y="66"/>
                </a:lnTo>
                <a:close/>
              </a:path>
            </a:pathLst>
          </a:custGeom>
          <a:gradFill>
            <a:gsLst>
              <a:gs pos="0">
                <a:srgbClr val="00739E">
                  <a:alpha val="45000"/>
                </a:srgbClr>
              </a:gs>
              <a:gs pos="100000">
                <a:srgbClr val="00C5CE">
                  <a:alpha val="55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Shape"/>
          <p:cNvSpPr/>
          <p:nvPr/>
        </p:nvSpPr>
        <p:spPr>
          <a:xfrm>
            <a:off x="4381500" y="-7145"/>
            <a:ext cx="4762500" cy="6072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552" extrusionOk="0">
                <a:moveTo>
                  <a:pt x="0" y="0"/>
                </a:moveTo>
                <a:cubicBezTo>
                  <a:pt x="1253" y="3703"/>
                  <a:pt x="8410" y="19349"/>
                  <a:pt x="12010" y="20475"/>
                </a:cubicBezTo>
                <a:cubicBezTo>
                  <a:pt x="15610" y="21600"/>
                  <a:pt x="20002" y="10128"/>
                  <a:pt x="21600" y="6752"/>
                </a:cubicBezTo>
                <a:lnTo>
                  <a:pt x="21600" y="218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9FA6">
                  <a:alpha val="30000"/>
                </a:srgbClr>
              </a:gs>
              <a:gs pos="80000">
                <a:srgbClr val="008ABE">
                  <a:alpha val="45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6" name="Group"/>
          <p:cNvGrpSpPr/>
          <p:nvPr/>
        </p:nvGrpSpPr>
        <p:grpSpPr>
          <a:xfrm>
            <a:off x="-29294" y="-16113"/>
            <a:ext cx="9197178" cy="1058653"/>
            <a:chOff x="0" y="0"/>
            <a:chExt cx="9197177" cy="1058652"/>
          </a:xfrm>
        </p:grpSpPr>
        <p:sp>
          <p:nvSpPr>
            <p:cNvPr id="4" name="Line"/>
            <p:cNvSpPr/>
            <p:nvPr/>
          </p:nvSpPr>
          <p:spPr>
            <a:xfrm rot="21435692">
              <a:off x="9616" y="218536"/>
              <a:ext cx="9163051" cy="621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80" extrusionOk="0">
                  <a:moveTo>
                    <a:pt x="0" y="19778"/>
                  </a:moveTo>
                  <a:cubicBezTo>
                    <a:pt x="1055" y="15110"/>
                    <a:pt x="3454" y="5630"/>
                    <a:pt x="6017" y="5774"/>
                  </a:cubicBezTo>
                  <a:cubicBezTo>
                    <a:pt x="8581" y="5917"/>
                    <a:pt x="12783" y="21600"/>
                    <a:pt x="15380" y="20638"/>
                  </a:cubicBezTo>
                  <a:cubicBezTo>
                    <a:pt x="17978" y="19675"/>
                    <a:pt x="20305" y="4300"/>
                    <a:pt x="21600" y="0"/>
                  </a:cubicBezTo>
                </a:path>
              </a:pathLst>
            </a:custGeom>
            <a:noFill/>
            <a:ln w="10795" cap="flat">
              <a:solidFill>
                <a:srgbClr val="05A0BE">
                  <a:alpha val="78000"/>
                </a:srgb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5" name="Line"/>
            <p:cNvSpPr/>
            <p:nvPr/>
          </p:nvSpPr>
          <p:spPr>
            <a:xfrm rot="21435692">
              <a:off x="14474" y="291986"/>
              <a:ext cx="9175813" cy="507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82" extrusionOk="0">
                  <a:moveTo>
                    <a:pt x="0" y="18514"/>
                  </a:moveTo>
                  <a:cubicBezTo>
                    <a:pt x="1023" y="16364"/>
                    <a:pt x="3563" y="5413"/>
                    <a:pt x="6136" y="5767"/>
                  </a:cubicBezTo>
                  <a:cubicBezTo>
                    <a:pt x="8710" y="6121"/>
                    <a:pt x="12864" y="21600"/>
                    <a:pt x="15441" y="20639"/>
                  </a:cubicBezTo>
                  <a:cubicBezTo>
                    <a:pt x="18019" y="19678"/>
                    <a:pt x="20319" y="4300"/>
                    <a:pt x="21600" y="0"/>
                  </a:cubicBezTo>
                </a:path>
              </a:pathLst>
            </a:custGeom>
            <a:noFill/>
            <a:ln w="9525" cap="flat">
              <a:solidFill>
                <a:srgbClr val="08B6BA">
                  <a:alpha val="78000"/>
                </a:srgb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7" name="Title Text"/>
          <p:cNvSpPr txBox="1">
            <a:spLocks noGrp="1"/>
          </p:cNvSpPr>
          <p:nvPr>
            <p:ph type="title"/>
          </p:nvPr>
        </p:nvSpPr>
        <p:spPr>
          <a:xfrm>
            <a:off x="457200" y="704087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>
            <a:normAutofit/>
          </a:bodyPr>
          <a:lstStyle/>
          <a:p>
            <a:r>
              <a:t>Title Text</a:t>
            </a:r>
          </a:p>
        </p:txBody>
      </p:sp>
      <p:sp>
        <p:nvSpPr>
          <p:cNvPr id="8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935479"/>
            <a:ext cx="8229600" cy="43891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21700" y="6518275"/>
            <a:ext cx="165101" cy="2032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b">
            <a:spAutoFit/>
          </a:bodyPr>
          <a:lstStyle>
            <a:lvl1pPr algn="r">
              <a:defRPr sz="1200">
                <a:solidFill>
                  <a:srgbClr val="045C75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0" baseline="0">
          <a:ln>
            <a:noFill/>
          </a:ln>
          <a:solidFill>
            <a:srgbClr val="04617B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0" baseline="0">
          <a:ln>
            <a:noFill/>
          </a:ln>
          <a:solidFill>
            <a:srgbClr val="04617B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0" baseline="0">
          <a:ln>
            <a:noFill/>
          </a:ln>
          <a:solidFill>
            <a:srgbClr val="04617B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0" baseline="0">
          <a:ln>
            <a:noFill/>
          </a:ln>
          <a:solidFill>
            <a:srgbClr val="04617B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0" baseline="0">
          <a:ln>
            <a:noFill/>
          </a:ln>
          <a:solidFill>
            <a:srgbClr val="04617B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0" baseline="0">
          <a:ln>
            <a:noFill/>
          </a:ln>
          <a:solidFill>
            <a:srgbClr val="04617B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0" baseline="0">
          <a:ln>
            <a:noFill/>
          </a:ln>
          <a:solidFill>
            <a:srgbClr val="04617B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0" baseline="0">
          <a:ln>
            <a:noFill/>
          </a:ln>
          <a:solidFill>
            <a:srgbClr val="04617B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0" baseline="0">
          <a:ln>
            <a:noFill/>
          </a:ln>
          <a:solidFill>
            <a:srgbClr val="04617B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274320" marR="0" indent="-27432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3"/>
        </a:buClr>
        <a:buSzPct val="95000"/>
        <a:buFontTx/>
        <a:buChar char="●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onstantia"/>
        </a:defRPr>
      </a:lvl1pPr>
      <a:lvl2pPr marL="660654" marR="0" indent="-267461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3"/>
        </a:buClr>
        <a:buSzPct val="85000"/>
        <a:buFontTx/>
        <a:buChar char="●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onstantia"/>
        </a:defRPr>
      </a:lvl2pPr>
      <a:lvl3pPr marL="973182" marR="0" indent="-30567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3"/>
        </a:buClr>
        <a:buSzPct val="70000"/>
        <a:buFontTx/>
        <a:buChar char="●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onstantia"/>
        </a:defRPr>
      </a:lvl3pPr>
      <a:lvl4pPr marL="1251813" marR="0" indent="-273405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3"/>
        </a:buClr>
        <a:buSzPct val="65000"/>
        <a:buFontTx/>
        <a:buChar char="●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onstantia"/>
        </a:defRPr>
      </a:lvl4pPr>
      <a:lvl5pPr marL="1526133" marR="0" indent="-273405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3"/>
        </a:buClr>
        <a:buSzPct val="65000"/>
        <a:buFontTx/>
        <a:buChar char="●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onstantia"/>
        </a:defRPr>
      </a:lvl5pPr>
      <a:lvl6pPr marL="1830832" marR="0" indent="-303783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3"/>
        </a:buClr>
        <a:buSzPct val="80000"/>
        <a:buFontTx/>
        <a:buChar char="●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onstantia"/>
        </a:defRPr>
      </a:lvl6pPr>
      <a:lvl7pPr marL="2034539" marR="0" indent="-297179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3"/>
        </a:buClr>
        <a:buSzPct val="80000"/>
        <a:buFontTx/>
        <a:buChar char="●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onstantia"/>
        </a:defRPr>
      </a:lvl7pPr>
      <a:lvl8pPr marL="2308860" marR="0" indent="-297179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3"/>
        </a:buClr>
        <a:buSzPct val="100000"/>
        <a:buFontTx/>
        <a:buChar char="•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onstantia"/>
        </a:defRPr>
      </a:lvl8pPr>
      <a:lvl9pPr marL="2625634" marR="0" indent="-339634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3"/>
        </a:buClr>
        <a:buSzPct val="100000"/>
        <a:buFontTx/>
        <a:buChar char="•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onstantia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nstantia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nstantia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nstantia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nstantia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nstantia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nstantia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nstantia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nstantia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nstanti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2.4 Periodic Trends"/>
          <p:cNvSpPr txBox="1">
            <a:spLocks noGrp="1"/>
          </p:cNvSpPr>
          <p:nvPr>
            <p:ph type="ctrTitle"/>
          </p:nvPr>
        </p:nvSpPr>
        <p:spPr>
          <a:xfrm>
            <a:off x="685800" y="152400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 sz="5000"/>
            </a:lvl1pPr>
          </a:lstStyle>
          <a:p>
            <a:r>
              <a:t>2.4 Periodic Trends</a:t>
            </a:r>
          </a:p>
        </p:txBody>
      </p:sp>
      <p:sp>
        <p:nvSpPr>
          <p:cNvPr id="131" name="When the elements are arranged on the Periodic Table, certain characteristics of atoms show trends within the groups and periods.…"/>
          <p:cNvSpPr txBox="1">
            <a:spLocks noGrp="1"/>
          </p:cNvSpPr>
          <p:nvPr>
            <p:ph type="subTitle" idx="1"/>
          </p:nvPr>
        </p:nvSpPr>
        <p:spPr>
          <a:xfrm>
            <a:off x="533400" y="2057400"/>
            <a:ext cx="7924800" cy="4191000"/>
          </a:xfrm>
          <a:prstGeom prst="rect">
            <a:avLst/>
          </a:prstGeom>
        </p:spPr>
        <p:txBody>
          <a:bodyPr/>
          <a:lstStyle/>
          <a:p>
            <a:pPr algn="l"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When the elements are arranged on the Periodic Table, certain characteristics of atoms show </a:t>
            </a:r>
            <a:r>
              <a:rPr b="1"/>
              <a:t>trends</a:t>
            </a:r>
            <a:r>
              <a:t> within the groups and periods.</a:t>
            </a:r>
          </a:p>
          <a:p>
            <a:pPr algn="l"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algn="l"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These trends are observed as a </a:t>
            </a:r>
            <a:r>
              <a:rPr b="1" i="1"/>
              <a:t>gradual increase</a:t>
            </a:r>
            <a:r>
              <a:t> or </a:t>
            </a:r>
            <a:r>
              <a:rPr b="1" i="1"/>
              <a:t>decrease</a:t>
            </a:r>
            <a:r>
              <a:t> in the value of these characteristics. 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rend #2 – Ionization Energy"/>
          <p:cNvSpPr txBox="1">
            <a:spLocks noGrp="1"/>
          </p:cNvSpPr>
          <p:nvPr>
            <p:ph type="ctrTitle"/>
          </p:nvPr>
        </p:nvSpPr>
        <p:spPr>
          <a:xfrm>
            <a:off x="685800" y="152401"/>
            <a:ext cx="7772400" cy="685801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841247">
              <a:defRPr sz="4600">
                <a:effectLst>
                  <a:outerShdw blurRad="35052" dist="23368" dir="5400000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t>Trend #2 – Ionization Energy</a:t>
            </a:r>
          </a:p>
        </p:txBody>
      </p:sp>
      <p:sp>
        <p:nvSpPr>
          <p:cNvPr id="162" name="The higher the ionization energy for an atom, the harder  it is to remove an electron from the atom.…"/>
          <p:cNvSpPr txBox="1"/>
          <p:nvPr/>
        </p:nvSpPr>
        <p:spPr>
          <a:xfrm>
            <a:off x="381000" y="1066800"/>
            <a:ext cx="4191000" cy="2529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The higher the ionization energy for an atom, the </a:t>
            </a:r>
            <a:r>
              <a:rPr>
                <a:solidFill>
                  <a:srgbClr val="FFFF00"/>
                </a:solidFill>
              </a:rPr>
              <a:t>harder</a:t>
            </a:r>
            <a:r>
              <a:t>  it is to remove an electron from the atom.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 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The lower the ionization energy for an atom, the </a:t>
            </a:r>
            <a:r>
              <a:rPr>
                <a:solidFill>
                  <a:srgbClr val="FFFF00"/>
                </a:solidFill>
              </a:rPr>
              <a:t>easier </a:t>
            </a:r>
            <a:r>
              <a:t> it is to remove an electron from that atom.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 </a:t>
            </a:r>
          </a:p>
        </p:txBody>
      </p:sp>
      <p:pic>
        <p:nvPicPr>
          <p:cNvPr id="163" name="http://cnx.org/content/m44287/latest/O%204.png" descr="http://cnx.org/content/m44287/latest/O%20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181600" y="914400"/>
            <a:ext cx="3776320" cy="2667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rend #2 – Ionization Energy"/>
          <p:cNvSpPr txBox="1">
            <a:spLocks noGrp="1"/>
          </p:cNvSpPr>
          <p:nvPr>
            <p:ph type="ctrTitle"/>
          </p:nvPr>
        </p:nvSpPr>
        <p:spPr>
          <a:xfrm>
            <a:off x="685800" y="152401"/>
            <a:ext cx="7772400" cy="685801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841247">
              <a:defRPr sz="4600">
                <a:effectLst>
                  <a:outerShdw blurRad="35052" dist="23368" dir="5400000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t>Trend #2 – Ionization Energy</a:t>
            </a:r>
          </a:p>
        </p:txBody>
      </p:sp>
      <p:sp>
        <p:nvSpPr>
          <p:cNvPr id="166" name="Going  Down a Group…"/>
          <p:cNvSpPr txBox="1"/>
          <p:nvPr/>
        </p:nvSpPr>
        <p:spPr>
          <a:xfrm>
            <a:off x="304800" y="1066800"/>
            <a:ext cx="4800600" cy="1412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 u="sng">
                <a:solidFill>
                  <a:srgbClr val="FFFFFF"/>
                </a:solidFill>
              </a:defRPr>
            </a:pPr>
            <a:r>
              <a:t>Going  Down a Group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Why is it easier to remove electrons from atoms further down a group?</a:t>
            </a:r>
          </a:p>
        </p:txBody>
      </p:sp>
      <p:pic>
        <p:nvPicPr>
          <p:cNvPr id="167" name="http://cnx.org/content/m44287/latest/O%204.png" descr="http://cnx.org/content/m44287/latest/O%20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181600" y="914400"/>
            <a:ext cx="3776320" cy="2667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rend #2 – Ionization Energy"/>
          <p:cNvSpPr txBox="1">
            <a:spLocks noGrp="1"/>
          </p:cNvSpPr>
          <p:nvPr>
            <p:ph type="ctrTitle"/>
          </p:nvPr>
        </p:nvSpPr>
        <p:spPr>
          <a:xfrm>
            <a:off x="685800" y="152401"/>
            <a:ext cx="7772400" cy="685801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841247">
              <a:defRPr sz="4600">
                <a:effectLst>
                  <a:outerShdw blurRad="35052" dist="23368" dir="5400000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t>Trend #2 – Ionization Energy</a:t>
            </a:r>
          </a:p>
        </p:txBody>
      </p:sp>
      <p:sp>
        <p:nvSpPr>
          <p:cNvPr id="170" name="Going  Down a Group…"/>
          <p:cNvSpPr txBox="1"/>
          <p:nvPr/>
        </p:nvSpPr>
        <p:spPr>
          <a:xfrm>
            <a:off x="304800" y="1066800"/>
            <a:ext cx="4800600" cy="26314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 u="sng">
                <a:solidFill>
                  <a:srgbClr val="FFFFFF"/>
                </a:solidFill>
              </a:defRPr>
            </a:pPr>
            <a:r>
              <a:t>Going  Down a Group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Why is it easier to remove electrons from atoms further down a group?</a:t>
            </a:r>
          </a:p>
          <a:p>
            <a:pPr>
              <a:defRPr>
                <a:solidFill>
                  <a:srgbClr val="FFFFFF"/>
                </a:solidFill>
              </a:defRPr>
            </a:pPr>
            <a:endParaRPr/>
          </a:p>
          <a:p>
            <a:pPr>
              <a:defRPr>
                <a:solidFill>
                  <a:srgbClr val="FFFF00"/>
                </a:solidFill>
              </a:defRPr>
            </a:pPr>
            <a:r>
              <a:t>The atoms are larger and electrons are farther from the nucleus. This makes the electrons easier to remove.</a:t>
            </a:r>
            <a:endParaRPr>
              <a:solidFill>
                <a:srgbClr val="FFFFFF"/>
              </a:solidFill>
            </a:endParaRPr>
          </a:p>
        </p:txBody>
      </p:sp>
      <p:pic>
        <p:nvPicPr>
          <p:cNvPr id="171" name="http://cnx.org/content/m44287/latest/O%204.png" descr="http://cnx.org/content/m44287/latest/O%20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181600" y="914400"/>
            <a:ext cx="3776320" cy="2667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rend #2 – Ionization Energy"/>
          <p:cNvSpPr txBox="1">
            <a:spLocks noGrp="1"/>
          </p:cNvSpPr>
          <p:nvPr>
            <p:ph type="ctrTitle"/>
          </p:nvPr>
        </p:nvSpPr>
        <p:spPr>
          <a:xfrm>
            <a:off x="685800" y="152401"/>
            <a:ext cx="7772400" cy="685801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841247">
              <a:defRPr sz="4600">
                <a:effectLst>
                  <a:outerShdw blurRad="35052" dist="23368" dir="5400000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t>Trend #2 – Ionization Energy</a:t>
            </a:r>
          </a:p>
        </p:txBody>
      </p:sp>
      <p:sp>
        <p:nvSpPr>
          <p:cNvPr id="174" name="Going  Down a Group…"/>
          <p:cNvSpPr txBox="1"/>
          <p:nvPr/>
        </p:nvSpPr>
        <p:spPr>
          <a:xfrm>
            <a:off x="304800" y="1066800"/>
            <a:ext cx="4800600" cy="3952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 u="sng">
                <a:solidFill>
                  <a:srgbClr val="FFFFFF"/>
                </a:solidFill>
              </a:defRPr>
            </a:pPr>
            <a:r>
              <a:t>Going  Down a Group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Why is it easier to remove electrons from atoms further down a group?</a:t>
            </a:r>
          </a:p>
          <a:p>
            <a:pPr>
              <a:defRPr>
                <a:solidFill>
                  <a:srgbClr val="FFFFFF"/>
                </a:solidFill>
              </a:defRPr>
            </a:pPr>
            <a:endParaRPr/>
          </a:p>
          <a:p>
            <a:pPr>
              <a:defRPr>
                <a:solidFill>
                  <a:srgbClr val="FFFF00"/>
                </a:solidFill>
              </a:defRPr>
            </a:pPr>
            <a:r>
              <a:t>The atoms are larger and electrons are farther from the nucleus. This makes the electrons easier to remove.</a:t>
            </a:r>
            <a:endParaRPr>
              <a:solidFill>
                <a:srgbClr val="FFFFFF"/>
              </a:solidFill>
            </a:endParaRPr>
          </a:p>
          <a:p>
            <a:pPr>
              <a:defRPr>
                <a:solidFill>
                  <a:srgbClr val="FFFFFF"/>
                </a:solidFill>
              </a:defRPr>
            </a:pPr>
            <a:endParaRPr>
              <a:solidFill>
                <a:srgbClr val="FFFFFF"/>
              </a:solidFill>
            </a:endParaRPr>
          </a:p>
          <a:p>
            <a:pPr>
              <a:defRPr sz="2400" u="sng">
                <a:solidFill>
                  <a:srgbClr val="FFFFFF"/>
                </a:solidFill>
              </a:defRPr>
            </a:pPr>
            <a:r>
              <a:t>Going Across a Period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Why is it harder to remove electrons as you move left to right across a period?</a:t>
            </a:r>
          </a:p>
        </p:txBody>
      </p:sp>
      <p:pic>
        <p:nvPicPr>
          <p:cNvPr id="175" name="http://cnx.org/content/m44287/latest/O%204.png" descr="http://cnx.org/content/m44287/latest/O%20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181600" y="914400"/>
            <a:ext cx="3776320" cy="2667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Trend #2 – Ionization Energy"/>
          <p:cNvSpPr txBox="1">
            <a:spLocks noGrp="1"/>
          </p:cNvSpPr>
          <p:nvPr>
            <p:ph type="ctrTitle"/>
          </p:nvPr>
        </p:nvSpPr>
        <p:spPr>
          <a:xfrm>
            <a:off x="685800" y="152401"/>
            <a:ext cx="7772400" cy="685801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841247">
              <a:defRPr sz="4600">
                <a:effectLst>
                  <a:outerShdw blurRad="35052" dist="23368" dir="5400000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t>Trend #2 – Ionization Energy</a:t>
            </a:r>
          </a:p>
        </p:txBody>
      </p:sp>
      <p:sp>
        <p:nvSpPr>
          <p:cNvPr id="178" name="Going  Down a Group…"/>
          <p:cNvSpPr txBox="1"/>
          <p:nvPr/>
        </p:nvSpPr>
        <p:spPr>
          <a:xfrm>
            <a:off x="304800" y="1066799"/>
            <a:ext cx="4800600" cy="5171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 u="sng">
                <a:solidFill>
                  <a:srgbClr val="FFFFFF"/>
                </a:solidFill>
              </a:defRPr>
            </a:pPr>
            <a:r>
              <a:t>Going  Down a Group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Why is it easier to remove electrons from atoms further down a group?</a:t>
            </a:r>
          </a:p>
          <a:p>
            <a:pPr>
              <a:defRPr>
                <a:solidFill>
                  <a:srgbClr val="FFFFFF"/>
                </a:solidFill>
              </a:defRPr>
            </a:pPr>
            <a:endParaRPr/>
          </a:p>
          <a:p>
            <a:pPr>
              <a:defRPr>
                <a:solidFill>
                  <a:srgbClr val="FFFF00"/>
                </a:solidFill>
              </a:defRPr>
            </a:pPr>
            <a:r>
              <a:t>The atoms are larger and electrons are farther from the nucleus. This makes the electrons easier to remove.</a:t>
            </a:r>
            <a:endParaRPr>
              <a:solidFill>
                <a:srgbClr val="FFFFFF"/>
              </a:solidFill>
            </a:endParaRPr>
          </a:p>
          <a:p>
            <a:pPr>
              <a:defRPr>
                <a:solidFill>
                  <a:srgbClr val="FFFFFF"/>
                </a:solidFill>
              </a:defRPr>
            </a:pPr>
            <a:endParaRPr>
              <a:solidFill>
                <a:srgbClr val="FFFFFF"/>
              </a:solidFill>
            </a:endParaRPr>
          </a:p>
          <a:p>
            <a:pPr>
              <a:defRPr sz="2400" u="sng">
                <a:solidFill>
                  <a:srgbClr val="FFFFFF"/>
                </a:solidFill>
              </a:defRPr>
            </a:pPr>
            <a:r>
              <a:t>Going Across a Period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Why is it harder to remove electrons as you move left to right across a period?</a:t>
            </a:r>
          </a:p>
          <a:p>
            <a:pPr>
              <a:defRPr>
                <a:solidFill>
                  <a:srgbClr val="FFFFFF"/>
                </a:solidFill>
              </a:defRPr>
            </a:pPr>
            <a:endParaRPr/>
          </a:p>
          <a:p>
            <a:pPr>
              <a:defRPr>
                <a:solidFill>
                  <a:srgbClr val="FFFF00"/>
                </a:solidFill>
              </a:defRPr>
            </a:pPr>
            <a:r>
              <a:t>The atoms are smaller moving right across the periodic table with electrons  closer to the nucleus. This makes the electrons harder to remove. </a:t>
            </a:r>
          </a:p>
        </p:txBody>
      </p:sp>
      <p:pic>
        <p:nvPicPr>
          <p:cNvPr id="179" name="http://cnx.org/content/m44287/latest/O%204.png" descr="http://cnx.org/content/m44287/latest/O%20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181600" y="914400"/>
            <a:ext cx="3776320" cy="2667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rend #3 – Ion Size"/>
          <p:cNvSpPr txBox="1">
            <a:spLocks noGrp="1"/>
          </p:cNvSpPr>
          <p:nvPr>
            <p:ph type="ctrTitle"/>
          </p:nvPr>
        </p:nvSpPr>
        <p:spPr>
          <a:xfrm>
            <a:off x="685800" y="152401"/>
            <a:ext cx="7772400" cy="685801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859536">
              <a:defRPr sz="4700">
                <a:effectLst>
                  <a:outerShdw blurRad="35814" dist="23876" dir="5400000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t>Trend #3 – Ion Size</a:t>
            </a:r>
          </a:p>
        </p:txBody>
      </p:sp>
      <p:pic>
        <p:nvPicPr>
          <p:cNvPr id="182" name="http://ths.talawanda.net/%7EBrambleN/classroom/Pictures/ionic%20radii.JPG" descr="http://ths.talawanda.net/%7EBrambleN/classroom/Pictures/ionic%20radii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90600" y="914400"/>
            <a:ext cx="6934200" cy="566057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Trend #3 – Ion Size"/>
          <p:cNvSpPr txBox="1">
            <a:spLocks noGrp="1"/>
          </p:cNvSpPr>
          <p:nvPr>
            <p:ph type="ctrTitle"/>
          </p:nvPr>
        </p:nvSpPr>
        <p:spPr>
          <a:xfrm>
            <a:off x="685800" y="152401"/>
            <a:ext cx="7772400" cy="685801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859536">
              <a:defRPr sz="4700">
                <a:effectLst>
                  <a:outerShdw blurRad="35814" dist="23876" dir="5400000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t>Trend #3 – Ion Size</a:t>
            </a:r>
          </a:p>
        </p:txBody>
      </p:sp>
      <p:sp>
        <p:nvSpPr>
          <p:cNvPr id="185" name="An ion is an atom that has lost or gained an electron(s)."/>
          <p:cNvSpPr txBox="1"/>
          <p:nvPr/>
        </p:nvSpPr>
        <p:spPr>
          <a:xfrm>
            <a:off x="304800" y="1066800"/>
            <a:ext cx="4800600" cy="21234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>
                <a:solidFill>
                  <a:srgbClr val="FFFFFF"/>
                </a:solidFill>
              </a:defRPr>
            </a:pPr>
            <a:r>
              <a:t>An ion </a:t>
            </a:r>
            <a:r>
              <a:rPr>
                <a:solidFill>
                  <a:srgbClr val="FFFF00"/>
                </a:solidFill>
              </a:rPr>
              <a:t>is an atom that has lost or gained an electron(s).</a:t>
            </a:r>
          </a:p>
          <a:p>
            <a:pPr>
              <a:defRPr sz="2400">
                <a:solidFill>
                  <a:srgbClr val="FFFF00"/>
                </a:solidFill>
              </a:defRPr>
            </a:pPr>
            <a:endParaRPr>
              <a:solidFill>
                <a:srgbClr val="FFFF00"/>
              </a:solidFill>
            </a:endParaRPr>
          </a:p>
          <a:p>
            <a:pPr>
              <a:defRPr sz="2400">
                <a:solidFill>
                  <a:srgbClr val="FFFF00"/>
                </a:solidFill>
              </a:defRPr>
            </a:pPr>
            <a:endParaRPr>
              <a:solidFill>
                <a:srgbClr val="FFFF00"/>
              </a:solidFill>
            </a:endParaRPr>
          </a:p>
        </p:txBody>
      </p:sp>
      <p:pic>
        <p:nvPicPr>
          <p:cNvPr id="186" name="http://ths.talawanda.net/%7EBrambleN/classroom/Pictures/ionic%20radii.JPG" descr="http://ths.talawanda.net/%7EBrambleN/classroom/Pictures/ionic%20radii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105400" y="1066800"/>
            <a:ext cx="3733800" cy="3048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Trend #3 – Ion Size"/>
          <p:cNvSpPr txBox="1">
            <a:spLocks noGrp="1"/>
          </p:cNvSpPr>
          <p:nvPr>
            <p:ph type="ctrTitle"/>
          </p:nvPr>
        </p:nvSpPr>
        <p:spPr>
          <a:xfrm>
            <a:off x="685800" y="152401"/>
            <a:ext cx="7772400" cy="685801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859536">
              <a:defRPr sz="4700">
                <a:effectLst>
                  <a:outerShdw blurRad="35814" dist="23876" dir="5400000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t>Trend #3 – Ion Size</a:t>
            </a:r>
          </a:p>
        </p:txBody>
      </p:sp>
      <p:sp>
        <p:nvSpPr>
          <p:cNvPr id="189" name="An ion is an atom that has lost or gained an electron(s).…"/>
          <p:cNvSpPr txBox="1"/>
          <p:nvPr/>
        </p:nvSpPr>
        <p:spPr>
          <a:xfrm>
            <a:off x="304800" y="1066799"/>
            <a:ext cx="4800600" cy="5400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>
                <a:solidFill>
                  <a:srgbClr val="FFFFFF"/>
                </a:solidFill>
              </a:defRPr>
            </a:pPr>
            <a:r>
              <a:t>An ion </a:t>
            </a:r>
            <a:r>
              <a:rPr>
                <a:solidFill>
                  <a:srgbClr val="FFFF00"/>
                </a:solidFill>
              </a:rPr>
              <a:t>is an atom that has lost or gained an electron(s).</a:t>
            </a:r>
          </a:p>
          <a:p>
            <a:pPr>
              <a:defRPr sz="2400">
                <a:solidFill>
                  <a:srgbClr val="FFFF00"/>
                </a:solidFill>
              </a:defRPr>
            </a:pPr>
            <a:endParaRPr>
              <a:solidFill>
                <a:srgbClr val="FFFF00"/>
              </a:solidFill>
            </a:endParaRPr>
          </a:p>
          <a:p>
            <a:pPr>
              <a:defRPr sz="2400">
                <a:solidFill>
                  <a:srgbClr val="FFFF00"/>
                </a:solidFill>
              </a:defRPr>
            </a:pPr>
            <a:endParaRPr>
              <a:solidFill>
                <a:srgbClr val="FFFF00"/>
              </a:solidFill>
            </a:endParaRPr>
          </a:p>
          <a:p>
            <a:pPr>
              <a:defRPr sz="2400">
                <a:solidFill>
                  <a:srgbClr val="FFFF00"/>
                </a:solidFill>
              </a:defRPr>
            </a:pPr>
            <a:endParaRPr>
              <a:solidFill>
                <a:srgbClr val="FFFF00"/>
              </a:solidFill>
            </a:endParaRPr>
          </a:p>
          <a:p>
            <a:pPr>
              <a:defRPr sz="2000">
                <a:solidFill>
                  <a:srgbClr val="FFFFFF"/>
                </a:solidFill>
              </a:defRPr>
            </a:pPr>
            <a:r>
              <a:t>Metals have </a:t>
            </a:r>
            <a:r>
              <a:rPr b="1">
                <a:solidFill>
                  <a:srgbClr val="FF0000"/>
                </a:solidFill>
              </a:rPr>
              <a:t>low</a:t>
            </a:r>
            <a:r>
              <a:t> ionization energies and </a:t>
            </a:r>
            <a:r>
              <a:rPr b="1"/>
              <a:t>lose </a:t>
            </a:r>
            <a:r>
              <a:t>electrons easily. Metal ions are </a:t>
            </a:r>
            <a:r>
              <a:rPr>
                <a:solidFill>
                  <a:srgbClr val="FFFF00"/>
                </a:solidFill>
              </a:rPr>
              <a:t>smaller</a:t>
            </a:r>
            <a:r>
              <a:rPr b="1">
                <a:solidFill>
                  <a:srgbClr val="FFFF00"/>
                </a:solidFill>
              </a:rPr>
              <a:t> </a:t>
            </a:r>
            <a:r>
              <a:t>than the original atom since they lost electrons.</a:t>
            </a:r>
          </a:p>
          <a:p>
            <a:pPr>
              <a:defRPr sz="2000">
                <a:solidFill>
                  <a:srgbClr val="FFFFFF"/>
                </a:solidFill>
              </a:defRPr>
            </a:pPr>
            <a:r>
              <a:t> </a:t>
            </a:r>
          </a:p>
          <a:p>
            <a:pPr>
              <a:defRPr sz="2000">
                <a:solidFill>
                  <a:srgbClr val="FFFFFF"/>
                </a:solidFill>
              </a:defRPr>
            </a:pPr>
            <a:r>
              <a:t>Nonmetals have </a:t>
            </a:r>
            <a:r>
              <a:rPr b="1">
                <a:solidFill>
                  <a:srgbClr val="FF0000"/>
                </a:solidFill>
              </a:rPr>
              <a:t>high</a:t>
            </a:r>
            <a:r>
              <a:t> ionization energies and </a:t>
            </a:r>
            <a:r>
              <a:rPr b="1"/>
              <a:t>gain</a:t>
            </a:r>
            <a:r>
              <a:t> electrons easily. Nonmetal ions are </a:t>
            </a:r>
            <a:r>
              <a:rPr>
                <a:solidFill>
                  <a:srgbClr val="FFFF00"/>
                </a:solidFill>
              </a:rPr>
              <a:t>larger</a:t>
            </a:r>
            <a:r>
              <a:t> than the original atom since they gained electrons.</a:t>
            </a:r>
          </a:p>
        </p:txBody>
      </p:sp>
      <p:pic>
        <p:nvPicPr>
          <p:cNvPr id="190" name="http://ths.talawanda.net/%7EBrambleN/classroom/Pictures/ionic%20radii.JPG" descr="http://ths.talawanda.net/%7EBrambleN/classroom/Pictures/ionic%20radii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105400" y="1066800"/>
            <a:ext cx="3733800" cy="3048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Trend #3 – Ion Size"/>
          <p:cNvSpPr txBox="1">
            <a:spLocks noGrp="1"/>
          </p:cNvSpPr>
          <p:nvPr>
            <p:ph type="ctrTitle"/>
          </p:nvPr>
        </p:nvSpPr>
        <p:spPr>
          <a:xfrm>
            <a:off x="685800" y="152401"/>
            <a:ext cx="7772400" cy="685801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859536">
              <a:defRPr sz="4700">
                <a:effectLst>
                  <a:outerShdw blurRad="35814" dist="23876" dir="5400000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t>Trend #3 – Ion Size</a:t>
            </a:r>
          </a:p>
        </p:txBody>
      </p:sp>
      <p:sp>
        <p:nvSpPr>
          <p:cNvPr id="193" name="Even though the size of ions increases when moving from metals to nonmetals across a period, the overall trend for both metals and nonmetals is a decrease in ionic size."/>
          <p:cNvSpPr txBox="1"/>
          <p:nvPr/>
        </p:nvSpPr>
        <p:spPr>
          <a:xfrm>
            <a:off x="304800" y="5334000"/>
            <a:ext cx="8458200" cy="17170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>
                <a:solidFill>
                  <a:srgbClr val="FFFFFF"/>
                </a:solidFill>
              </a:defRPr>
            </a:pPr>
            <a:r>
              <a:t>Even though the size of ions increases when moving from metals to nonmetals across a period, the </a:t>
            </a:r>
            <a:r>
              <a:rPr b="1">
                <a:solidFill>
                  <a:srgbClr val="FF0000"/>
                </a:solidFill>
              </a:rPr>
              <a:t>overall</a:t>
            </a:r>
            <a:r>
              <a:rPr b="1"/>
              <a:t> </a:t>
            </a:r>
            <a:r>
              <a:t>trend for both metals and nonmetals is a decrease in ionic size.</a:t>
            </a:r>
          </a:p>
          <a:p>
            <a:pPr>
              <a:defRPr sz="2400">
                <a:solidFill>
                  <a:srgbClr val="FFFFFF"/>
                </a:solidFill>
              </a:defRPr>
            </a:pPr>
            <a:r>
              <a:t> </a:t>
            </a:r>
          </a:p>
        </p:txBody>
      </p:sp>
      <p:pic>
        <p:nvPicPr>
          <p:cNvPr id="194" name="http://ths.talawanda.net/%7EBrambleN/classroom/Pictures/ionic%20radii.JPG" descr="http://ths.talawanda.net/%7EBrambleN/classroom/Pictures/ionic%20radii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52600" y="838200"/>
            <a:ext cx="5562600" cy="454089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Trend #4 – Electronegativity"/>
          <p:cNvSpPr txBox="1">
            <a:spLocks noGrp="1"/>
          </p:cNvSpPr>
          <p:nvPr>
            <p:ph type="ctrTitle"/>
          </p:nvPr>
        </p:nvSpPr>
        <p:spPr>
          <a:xfrm>
            <a:off x="685800" y="152401"/>
            <a:ext cx="7772400" cy="685801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850391">
              <a:defRPr sz="4650">
                <a:effectLst>
                  <a:outerShdw blurRad="35433" dist="23622" dir="5400000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t>Trend #4 – Electronegativity</a:t>
            </a:r>
          </a:p>
        </p:txBody>
      </p:sp>
      <p:pic>
        <p:nvPicPr>
          <p:cNvPr id="197" name="http://www.angelo.edu/faculty/kboudrea/general/shapes/polar_electronegativity2.png" descr="http://www.angelo.edu/faculty/kboudrea/general/shapes/polar_electronegativity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1000" y="1219200"/>
            <a:ext cx="8457690" cy="4724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he trending of these characteristics is dependent on two properties of atoms:…"/>
          <p:cNvSpPr txBox="1">
            <a:spLocks noGrp="1"/>
          </p:cNvSpPr>
          <p:nvPr>
            <p:ph type="subTitle" idx="1"/>
          </p:nvPr>
        </p:nvSpPr>
        <p:spPr>
          <a:xfrm>
            <a:off x="533400" y="1676400"/>
            <a:ext cx="7924800" cy="4648200"/>
          </a:xfrm>
          <a:prstGeom prst="rect">
            <a:avLst/>
          </a:prstGeom>
        </p:spPr>
        <p:txBody>
          <a:bodyPr/>
          <a:lstStyle/>
          <a:p>
            <a:pPr algn="l"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The trending of these characteristics is dependent on two properties of atoms:</a:t>
            </a:r>
          </a:p>
          <a:p>
            <a:pPr algn="l"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marL="514350" indent="-514350" algn="l">
              <a:buClr>
                <a:schemeClr val="accent3"/>
              </a:buClr>
              <a:buSzPct val="95000"/>
              <a:buAutoNum type="arabicPeriod"/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The highest energy level that contains electrons</a:t>
            </a:r>
          </a:p>
          <a:p>
            <a:pPr marL="514350" marR="0" lvl="1" indent="-57150" algn="l">
              <a:spcBef>
                <a:spcPts val="500"/>
              </a:spcBef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= </a:t>
            </a:r>
            <a:r>
              <a:rPr i="1">
                <a:latin typeface="+mn-lt"/>
                <a:ea typeface="+mn-ea"/>
                <a:cs typeface="+mn-cs"/>
                <a:sym typeface="Constantia"/>
              </a:rPr>
              <a:t>each period adds another energy level around the nucleus</a:t>
            </a:r>
          </a:p>
          <a:p>
            <a:pPr marL="514350" indent="-514350" algn="l">
              <a:buClr>
                <a:schemeClr val="accent3"/>
              </a:buClr>
              <a:buSzPct val="95000"/>
              <a:buAutoNum type="arabicPeriod"/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i="1">
              <a:latin typeface="+mn-lt"/>
              <a:ea typeface="+mn-ea"/>
              <a:cs typeface="+mn-cs"/>
              <a:sym typeface="Constantia"/>
            </a:endParaRPr>
          </a:p>
          <a:p>
            <a:pPr marL="514350" indent="-514350" algn="l">
              <a:buClr>
                <a:schemeClr val="accent3"/>
              </a:buClr>
              <a:buSzPct val="95000"/>
              <a:buAutoNum type="arabicPeriod" startAt="2"/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The number of protons and electrons in the atom</a:t>
            </a:r>
          </a:p>
          <a:p>
            <a:pPr marL="514350" indent="-514350" algn="l"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	= </a:t>
            </a:r>
            <a:r>
              <a:rPr i="1">
                <a:latin typeface="+mn-lt"/>
                <a:ea typeface="+mn-ea"/>
                <a:cs typeface="+mn-cs"/>
                <a:sym typeface="Constantia"/>
              </a:rPr>
              <a:t>the more protons and electrons in the atom, the stronger the attractive force</a:t>
            </a:r>
          </a:p>
        </p:txBody>
      </p:sp>
      <p:sp>
        <p:nvSpPr>
          <p:cNvPr id="134" name="2.4 Periodic Trends"/>
          <p:cNvSpPr txBox="1">
            <a:spLocks noGrp="1"/>
          </p:cNvSpPr>
          <p:nvPr>
            <p:ph type="ctrTitle"/>
          </p:nvPr>
        </p:nvSpPr>
        <p:spPr>
          <a:xfrm>
            <a:off x="685800" y="152400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 sz="5000"/>
            </a:lvl1pPr>
          </a:lstStyle>
          <a:p>
            <a:r>
              <a:t>2.4 Periodic Trends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rend #4 – Electronegativity"/>
          <p:cNvSpPr txBox="1">
            <a:spLocks noGrp="1"/>
          </p:cNvSpPr>
          <p:nvPr>
            <p:ph type="ctrTitle"/>
          </p:nvPr>
        </p:nvSpPr>
        <p:spPr>
          <a:xfrm>
            <a:off x="685800" y="152401"/>
            <a:ext cx="7772400" cy="685801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850391">
              <a:defRPr sz="4650">
                <a:effectLst>
                  <a:outerShdw blurRad="35433" dist="23622" dir="5400000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t>Trend #4 – Electronegativity</a:t>
            </a:r>
          </a:p>
        </p:txBody>
      </p:sp>
      <p:sp>
        <p:nvSpPr>
          <p:cNvPr id="200" name="Going Down a Group…"/>
          <p:cNvSpPr txBox="1"/>
          <p:nvPr/>
        </p:nvSpPr>
        <p:spPr>
          <a:xfrm>
            <a:off x="381000" y="3581400"/>
            <a:ext cx="8458200" cy="1310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 u="sng">
                <a:solidFill>
                  <a:srgbClr val="FFFFFF"/>
                </a:solidFill>
              </a:defRPr>
            </a:pPr>
            <a:r>
              <a:t>Going Down a Group</a:t>
            </a:r>
          </a:p>
          <a:p>
            <a:pPr>
              <a:defRPr sz="2400">
                <a:solidFill>
                  <a:srgbClr val="FFFFFF"/>
                </a:solidFill>
              </a:defRPr>
            </a:pPr>
            <a:r>
              <a:t>What is the trend for electronegativity going down a group?</a:t>
            </a:r>
          </a:p>
          <a:p>
            <a:pPr>
              <a:defRPr sz="2400">
                <a:solidFill>
                  <a:srgbClr val="FFFFFF"/>
                </a:solidFill>
              </a:defRPr>
            </a:pPr>
            <a:r>
              <a:t> </a:t>
            </a:r>
          </a:p>
        </p:txBody>
      </p:sp>
      <p:pic>
        <p:nvPicPr>
          <p:cNvPr id="201" name="http://www.angelo.edu/faculty/kboudrea/general/shapes/polar_electronegativity2.png" descr="http://www.angelo.edu/faculty/kboudrea/general/shapes/polar_electronegativity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05000" y="838200"/>
            <a:ext cx="5382167" cy="2667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Trend #4 – Electronegativity"/>
          <p:cNvSpPr txBox="1">
            <a:spLocks noGrp="1"/>
          </p:cNvSpPr>
          <p:nvPr>
            <p:ph type="ctrTitle"/>
          </p:nvPr>
        </p:nvSpPr>
        <p:spPr>
          <a:xfrm>
            <a:off x="685800" y="152401"/>
            <a:ext cx="7772400" cy="685801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850391">
              <a:defRPr sz="4650">
                <a:effectLst>
                  <a:outerShdw blurRad="35433" dist="23622" dir="5400000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t>Trend #4 – Electronegativity</a:t>
            </a:r>
          </a:p>
        </p:txBody>
      </p:sp>
      <p:sp>
        <p:nvSpPr>
          <p:cNvPr id="204" name="Going Down a Group…"/>
          <p:cNvSpPr txBox="1"/>
          <p:nvPr/>
        </p:nvSpPr>
        <p:spPr>
          <a:xfrm>
            <a:off x="381000" y="3581400"/>
            <a:ext cx="8458200" cy="17170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 u="sng">
                <a:solidFill>
                  <a:srgbClr val="FFFFFF"/>
                </a:solidFill>
              </a:defRPr>
            </a:pPr>
            <a:r>
              <a:t>Going Down a Group</a:t>
            </a:r>
          </a:p>
          <a:p>
            <a:pPr>
              <a:defRPr sz="2400">
                <a:solidFill>
                  <a:srgbClr val="FFFFFF"/>
                </a:solidFill>
              </a:defRPr>
            </a:pPr>
            <a:r>
              <a:t>What is the trend for electronegativity going down a group?</a:t>
            </a:r>
          </a:p>
          <a:p>
            <a:pPr>
              <a:defRPr sz="2400">
                <a:solidFill>
                  <a:srgbClr val="FFFFFF"/>
                </a:solidFill>
              </a:defRPr>
            </a:pPr>
            <a:r>
              <a:t> </a:t>
            </a:r>
          </a:p>
          <a:p>
            <a:pPr>
              <a:defRPr sz="2400">
                <a:solidFill>
                  <a:srgbClr val="FFFF00"/>
                </a:solidFill>
              </a:defRPr>
            </a:pPr>
            <a:r>
              <a:t>Electronegativity decreases moving down a group</a:t>
            </a:r>
          </a:p>
        </p:txBody>
      </p:sp>
      <p:pic>
        <p:nvPicPr>
          <p:cNvPr id="205" name="http://www.angelo.edu/faculty/kboudrea/general/shapes/polar_electronegativity2.png" descr="http://www.angelo.edu/faculty/kboudrea/general/shapes/polar_electronegativity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05000" y="838200"/>
            <a:ext cx="5382167" cy="2667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Trend #4 – Electronegativity"/>
          <p:cNvSpPr txBox="1">
            <a:spLocks noGrp="1"/>
          </p:cNvSpPr>
          <p:nvPr>
            <p:ph type="ctrTitle"/>
          </p:nvPr>
        </p:nvSpPr>
        <p:spPr>
          <a:xfrm>
            <a:off x="685800" y="152401"/>
            <a:ext cx="7772400" cy="685801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850391">
              <a:defRPr sz="4650">
                <a:effectLst>
                  <a:outerShdw blurRad="35433" dist="23622" dir="5400000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t>Trend #4 – Electronegativity</a:t>
            </a:r>
          </a:p>
        </p:txBody>
      </p:sp>
      <p:sp>
        <p:nvSpPr>
          <p:cNvPr id="208" name="Going Across a Period…"/>
          <p:cNvSpPr txBox="1"/>
          <p:nvPr/>
        </p:nvSpPr>
        <p:spPr>
          <a:xfrm>
            <a:off x="381000" y="3581400"/>
            <a:ext cx="8458200" cy="21234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 u="sng">
                <a:solidFill>
                  <a:srgbClr val="FFFFFF"/>
                </a:solidFill>
              </a:defRPr>
            </a:pPr>
            <a:r>
              <a:t>Going Across a Period</a:t>
            </a:r>
          </a:p>
          <a:p>
            <a:pPr>
              <a:defRPr sz="2400">
                <a:solidFill>
                  <a:srgbClr val="FFFFFF"/>
                </a:solidFill>
              </a:defRPr>
            </a:pPr>
            <a:r>
              <a:t>What is the trend for electronegativity going right across a period?</a:t>
            </a:r>
          </a:p>
          <a:p>
            <a:pPr>
              <a:defRPr sz="2400">
                <a:solidFill>
                  <a:srgbClr val="FFFFFF"/>
                </a:solidFill>
              </a:defRPr>
            </a:pPr>
            <a:endParaRPr/>
          </a:p>
          <a:p>
            <a:pPr>
              <a:defRPr sz="2400">
                <a:solidFill>
                  <a:srgbClr val="FFFFFF"/>
                </a:solidFill>
              </a:defRPr>
            </a:pPr>
            <a:r>
              <a:t> </a:t>
            </a:r>
          </a:p>
        </p:txBody>
      </p:sp>
      <p:pic>
        <p:nvPicPr>
          <p:cNvPr id="209" name="http://www.angelo.edu/faculty/kboudrea/general/shapes/polar_electronegativity2.png" descr="http://www.angelo.edu/faculty/kboudrea/general/shapes/polar_electronegativity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05000" y="838200"/>
            <a:ext cx="5382167" cy="2667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Trend #4 – Electronegativity"/>
          <p:cNvSpPr txBox="1">
            <a:spLocks noGrp="1"/>
          </p:cNvSpPr>
          <p:nvPr>
            <p:ph type="ctrTitle"/>
          </p:nvPr>
        </p:nvSpPr>
        <p:spPr>
          <a:xfrm>
            <a:off x="685800" y="152401"/>
            <a:ext cx="7772400" cy="685801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850391">
              <a:defRPr sz="4650">
                <a:effectLst>
                  <a:outerShdw blurRad="35433" dist="23622" dir="5400000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t>Trend #4 – Electronegativity</a:t>
            </a:r>
          </a:p>
        </p:txBody>
      </p:sp>
      <p:sp>
        <p:nvSpPr>
          <p:cNvPr id="212" name="Going Across a Period…"/>
          <p:cNvSpPr txBox="1"/>
          <p:nvPr/>
        </p:nvSpPr>
        <p:spPr>
          <a:xfrm>
            <a:off x="381000" y="3581400"/>
            <a:ext cx="8458200" cy="2936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 u="sng">
                <a:solidFill>
                  <a:srgbClr val="FFFFFF"/>
                </a:solidFill>
              </a:defRPr>
            </a:pPr>
            <a:r>
              <a:t>Going Across a Period</a:t>
            </a:r>
          </a:p>
          <a:p>
            <a:pPr>
              <a:defRPr sz="2400">
                <a:solidFill>
                  <a:srgbClr val="FFFFFF"/>
                </a:solidFill>
              </a:defRPr>
            </a:pPr>
            <a:r>
              <a:t>What is the trend for electronegativity going right across a period?</a:t>
            </a:r>
          </a:p>
          <a:p>
            <a:pPr>
              <a:defRPr sz="2400">
                <a:solidFill>
                  <a:srgbClr val="FFFFFF"/>
                </a:solidFill>
              </a:defRPr>
            </a:pPr>
            <a:endParaRPr/>
          </a:p>
          <a:p>
            <a:pPr>
              <a:defRPr sz="2400">
                <a:solidFill>
                  <a:srgbClr val="FFFF00"/>
                </a:solidFill>
              </a:defRPr>
            </a:pPr>
            <a:r>
              <a:t>Electronegativity increases moving left to right across a period.</a:t>
            </a:r>
          </a:p>
          <a:p>
            <a:pPr>
              <a:defRPr sz="2400">
                <a:solidFill>
                  <a:srgbClr val="FFFFFF"/>
                </a:solidFill>
              </a:defRPr>
            </a:pPr>
            <a:r>
              <a:t> </a:t>
            </a:r>
          </a:p>
        </p:txBody>
      </p:sp>
      <p:pic>
        <p:nvPicPr>
          <p:cNvPr id="213" name="http://www.angelo.edu/faculty/kboudrea/general/shapes/polar_electronegativity2.png" descr="http://www.angelo.edu/faculty/kboudrea/general/shapes/polar_electronegativity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05000" y="838200"/>
            <a:ext cx="5382167" cy="2667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here are 4 characteristics of atoms…"/>
          <p:cNvSpPr txBox="1">
            <a:spLocks noGrp="1"/>
          </p:cNvSpPr>
          <p:nvPr>
            <p:ph type="subTitle" idx="1"/>
          </p:nvPr>
        </p:nvSpPr>
        <p:spPr>
          <a:xfrm>
            <a:off x="533400" y="1676400"/>
            <a:ext cx="7924800" cy="4648200"/>
          </a:xfrm>
          <a:prstGeom prst="rect">
            <a:avLst/>
          </a:prstGeom>
        </p:spPr>
        <p:txBody>
          <a:bodyPr/>
          <a:lstStyle/>
          <a:p>
            <a:pPr algn="ctr"/>
            <a:r>
              <a:t>There are 4 characteristics of atoms </a:t>
            </a:r>
          </a:p>
          <a:p>
            <a:pPr algn="ctr"/>
            <a:r>
              <a:t>that we will study trends for:</a:t>
            </a:r>
          </a:p>
          <a:p>
            <a:pPr algn="l"/>
            <a:r>
              <a:t> </a:t>
            </a:r>
          </a:p>
          <a:p>
            <a:pPr marL="514350" indent="-514350" algn="l">
              <a:buClr>
                <a:schemeClr val="accent3"/>
              </a:buClr>
              <a:buSzPct val="95000"/>
              <a:buAutoNum type="arabicPeriod"/>
              <a:defRPr>
                <a:solidFill>
                  <a:srgbClr val="FFFF00"/>
                </a:solidFill>
              </a:defRPr>
            </a:pPr>
            <a:r>
              <a:t>Atom Size</a:t>
            </a:r>
          </a:p>
          <a:p>
            <a:pPr marL="514350" indent="-514350" algn="l">
              <a:buClr>
                <a:schemeClr val="accent3"/>
              </a:buClr>
              <a:buSzPct val="95000"/>
              <a:buAutoNum type="arabicPeriod"/>
              <a:defRPr>
                <a:solidFill>
                  <a:srgbClr val="FFFF00"/>
                </a:solidFill>
              </a:defRPr>
            </a:pPr>
            <a:r>
              <a:t>Ionization Energy</a:t>
            </a:r>
          </a:p>
          <a:p>
            <a:pPr marL="514350" indent="-514350" algn="l">
              <a:buClr>
                <a:schemeClr val="accent3"/>
              </a:buClr>
              <a:buSzPct val="95000"/>
              <a:buAutoNum type="arabicPeriod"/>
              <a:defRPr>
                <a:solidFill>
                  <a:srgbClr val="FFFF00"/>
                </a:solidFill>
              </a:defRPr>
            </a:pPr>
            <a:r>
              <a:t>Ion size</a:t>
            </a:r>
          </a:p>
          <a:p>
            <a:pPr marL="514350" indent="-514350" algn="l">
              <a:buClr>
                <a:schemeClr val="accent3"/>
              </a:buClr>
              <a:buSzPct val="95000"/>
              <a:buAutoNum type="arabicPeriod"/>
              <a:defRPr>
                <a:solidFill>
                  <a:srgbClr val="FFFF00"/>
                </a:solidFill>
              </a:defRPr>
            </a:pPr>
            <a:r>
              <a:t>Electronegativity</a:t>
            </a:r>
          </a:p>
        </p:txBody>
      </p:sp>
      <p:sp>
        <p:nvSpPr>
          <p:cNvPr id="137" name="2.4 Periodic Trends"/>
          <p:cNvSpPr txBox="1">
            <a:spLocks noGrp="1"/>
          </p:cNvSpPr>
          <p:nvPr>
            <p:ph type="ctrTitle"/>
          </p:nvPr>
        </p:nvSpPr>
        <p:spPr>
          <a:xfrm>
            <a:off x="685800" y="152400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 sz="5000"/>
            </a:lvl1pPr>
          </a:lstStyle>
          <a:p>
            <a:r>
              <a:t>2.4 Periodic Trends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rend #1 – Atomic Radius"/>
          <p:cNvSpPr txBox="1">
            <a:spLocks noGrp="1"/>
          </p:cNvSpPr>
          <p:nvPr>
            <p:ph type="ctrTitle"/>
          </p:nvPr>
        </p:nvSpPr>
        <p:spPr>
          <a:xfrm>
            <a:off x="685800" y="152401"/>
            <a:ext cx="7772400" cy="685801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859536">
              <a:defRPr sz="4700">
                <a:effectLst>
                  <a:outerShdw blurRad="35814" dist="23876" dir="5400000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t>Trend #1 – Atomic Radius</a:t>
            </a:r>
          </a:p>
        </p:txBody>
      </p:sp>
      <p:pic>
        <p:nvPicPr>
          <p:cNvPr id="140" name="atomic radii pic" descr="atomic radii pic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85800" y="1066800"/>
            <a:ext cx="7848600" cy="521315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rend #1 – Atomic Radius"/>
          <p:cNvSpPr txBox="1">
            <a:spLocks noGrp="1"/>
          </p:cNvSpPr>
          <p:nvPr>
            <p:ph type="ctrTitle"/>
          </p:nvPr>
        </p:nvSpPr>
        <p:spPr>
          <a:xfrm>
            <a:off x="685800" y="152401"/>
            <a:ext cx="7772400" cy="685801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859536">
              <a:defRPr sz="4700">
                <a:effectLst>
                  <a:outerShdw blurRad="35814" dist="23876" dir="5400000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t>Trend #1 – Atomic Radius</a:t>
            </a:r>
          </a:p>
        </p:txBody>
      </p:sp>
      <p:sp>
        <p:nvSpPr>
          <p:cNvPr id="143" name="Going  Down a Group…"/>
          <p:cNvSpPr txBox="1"/>
          <p:nvPr/>
        </p:nvSpPr>
        <p:spPr>
          <a:xfrm>
            <a:off x="381000" y="1066800"/>
            <a:ext cx="4648200" cy="2085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2800" u="sng">
                <a:solidFill>
                  <a:srgbClr val="FFFFFF"/>
                </a:solidFill>
              </a:defRPr>
            </a:pPr>
            <a:r>
              <a:t>Going  Down a Group</a:t>
            </a:r>
          </a:p>
          <a:p>
            <a:pPr>
              <a:defRPr u="sng">
                <a:solidFill>
                  <a:srgbClr val="FFFFFF"/>
                </a:solidFill>
              </a:defRPr>
            </a:pPr>
            <a:endParaRPr/>
          </a:p>
          <a:p>
            <a:pPr>
              <a:defRPr>
                <a:solidFill>
                  <a:srgbClr val="FFFFFF"/>
                </a:solidFill>
              </a:defRPr>
            </a:pPr>
            <a:r>
              <a:t>Why do atoms get bigger going down a group? </a:t>
            </a:r>
          </a:p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44" name="atomic radii pic" descr="atomic radii pic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105400" y="914400"/>
            <a:ext cx="3668713" cy="243681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rend #1 – Atomic Radius"/>
          <p:cNvSpPr txBox="1">
            <a:spLocks noGrp="1"/>
          </p:cNvSpPr>
          <p:nvPr>
            <p:ph type="ctrTitle"/>
          </p:nvPr>
        </p:nvSpPr>
        <p:spPr>
          <a:xfrm>
            <a:off x="685800" y="152401"/>
            <a:ext cx="7772400" cy="685801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859536">
              <a:defRPr sz="4700">
                <a:effectLst>
                  <a:outerShdw blurRad="35814" dist="23876" dir="5400000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t>Trend #1 – Atomic Radius</a:t>
            </a:r>
          </a:p>
        </p:txBody>
      </p:sp>
      <p:sp>
        <p:nvSpPr>
          <p:cNvPr id="147" name="Going  Down a Group…"/>
          <p:cNvSpPr txBox="1"/>
          <p:nvPr/>
        </p:nvSpPr>
        <p:spPr>
          <a:xfrm>
            <a:off x="381000" y="1066800"/>
            <a:ext cx="4648200" cy="33045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2800" u="sng">
                <a:solidFill>
                  <a:srgbClr val="FFFFFF"/>
                </a:solidFill>
              </a:defRPr>
            </a:pPr>
            <a:r>
              <a:t>Going  Down a Group</a:t>
            </a:r>
          </a:p>
          <a:p>
            <a:pPr>
              <a:defRPr u="sng">
                <a:solidFill>
                  <a:srgbClr val="FFFFFF"/>
                </a:solidFill>
              </a:defRPr>
            </a:pPr>
            <a:endParaRPr/>
          </a:p>
          <a:p>
            <a:pPr>
              <a:defRPr>
                <a:solidFill>
                  <a:srgbClr val="FFFFFF"/>
                </a:solidFill>
              </a:defRPr>
            </a:pPr>
            <a:r>
              <a:t>Why do atoms get bigger going down a group?</a:t>
            </a:r>
          </a:p>
          <a:p>
            <a:pPr>
              <a:defRPr>
                <a:solidFill>
                  <a:srgbClr val="FFFFFF"/>
                </a:solidFill>
              </a:defRPr>
            </a:pPr>
            <a:endParaRPr/>
          </a:p>
          <a:p>
            <a:pPr>
              <a:defRPr>
                <a:solidFill>
                  <a:srgbClr val="FFFF00"/>
                </a:solidFill>
              </a:defRPr>
            </a:pPr>
            <a:r>
              <a:t>Each period down adds another energy level around the nucleus, increasing the size of the atom </a:t>
            </a:r>
            <a:endParaRPr>
              <a:solidFill>
                <a:srgbClr val="FFFFFF"/>
              </a:solidFill>
            </a:endParaRPr>
          </a:p>
          <a:p>
            <a:pPr>
              <a:defRPr>
                <a:solidFill>
                  <a:srgbClr val="FFFFFF"/>
                </a:solidFill>
              </a:defRPr>
            </a:pPr>
            <a:endParaRPr>
              <a:solidFill>
                <a:srgbClr val="FFFFFF"/>
              </a:solidFill>
            </a:endParaRPr>
          </a:p>
        </p:txBody>
      </p:sp>
      <p:pic>
        <p:nvPicPr>
          <p:cNvPr id="148" name="atomic radii pic" descr="atomic radii pic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105400" y="914400"/>
            <a:ext cx="3668713" cy="243681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rend #1 – Atomic Radius"/>
          <p:cNvSpPr txBox="1">
            <a:spLocks noGrp="1"/>
          </p:cNvSpPr>
          <p:nvPr>
            <p:ph type="ctrTitle"/>
          </p:nvPr>
        </p:nvSpPr>
        <p:spPr>
          <a:xfrm>
            <a:off x="685800" y="152401"/>
            <a:ext cx="7772400" cy="685801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859536">
              <a:defRPr sz="4700">
                <a:effectLst>
                  <a:outerShdw blurRad="35814" dist="23876" dir="5400000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t>Trend #1 – Atomic Radius</a:t>
            </a:r>
          </a:p>
        </p:txBody>
      </p:sp>
      <p:sp>
        <p:nvSpPr>
          <p:cNvPr id="151" name="Going  Down a Group…"/>
          <p:cNvSpPr txBox="1"/>
          <p:nvPr/>
        </p:nvSpPr>
        <p:spPr>
          <a:xfrm>
            <a:off x="381000" y="1066799"/>
            <a:ext cx="4648200" cy="5158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2800" u="sng">
                <a:solidFill>
                  <a:srgbClr val="FFFFFF"/>
                </a:solidFill>
              </a:defRPr>
            </a:pPr>
            <a:r>
              <a:t>Going  Down a Group</a:t>
            </a:r>
          </a:p>
          <a:p>
            <a:pPr>
              <a:defRPr u="sng">
                <a:solidFill>
                  <a:srgbClr val="FFFFFF"/>
                </a:solidFill>
              </a:defRPr>
            </a:pPr>
            <a:endParaRPr/>
          </a:p>
          <a:p>
            <a:pPr>
              <a:defRPr>
                <a:solidFill>
                  <a:srgbClr val="FFFFFF"/>
                </a:solidFill>
              </a:defRPr>
            </a:pPr>
            <a:r>
              <a:t>Why do atoms get bigger going down a group?</a:t>
            </a:r>
          </a:p>
          <a:p>
            <a:pPr>
              <a:defRPr>
                <a:solidFill>
                  <a:srgbClr val="FFFFFF"/>
                </a:solidFill>
              </a:defRPr>
            </a:pPr>
            <a:endParaRPr/>
          </a:p>
          <a:p>
            <a:pPr>
              <a:defRPr>
                <a:solidFill>
                  <a:srgbClr val="FFFF00"/>
                </a:solidFill>
              </a:defRPr>
            </a:pPr>
            <a:r>
              <a:t>Each period down adds another energy level around the nucleus, increasing the size of the atom </a:t>
            </a:r>
            <a:endParaRPr>
              <a:solidFill>
                <a:srgbClr val="FFFFFF"/>
              </a:solidFill>
            </a:endParaRPr>
          </a:p>
          <a:p>
            <a:pPr>
              <a:defRPr>
                <a:solidFill>
                  <a:srgbClr val="FFFF00"/>
                </a:solidFill>
              </a:defRPr>
            </a:pPr>
            <a:endParaRPr>
              <a:solidFill>
                <a:srgbClr val="FFFFFF"/>
              </a:solidFill>
            </a:endParaRPr>
          </a:p>
          <a:p>
            <a:pPr>
              <a:defRPr sz="2800" u="sng">
                <a:solidFill>
                  <a:srgbClr val="FFFFFF"/>
                </a:solidFill>
              </a:defRPr>
            </a:pPr>
            <a:r>
              <a:t>Going Across a Period</a:t>
            </a:r>
          </a:p>
          <a:p>
            <a:pPr>
              <a:defRPr sz="2800" u="sng">
                <a:solidFill>
                  <a:srgbClr val="FFFFFF"/>
                </a:solidFill>
              </a:defRPr>
            </a:pPr>
            <a:endParaRPr/>
          </a:p>
          <a:p>
            <a:pPr>
              <a:defRPr>
                <a:solidFill>
                  <a:srgbClr val="FFFFFF"/>
                </a:solidFill>
              </a:defRPr>
            </a:pPr>
            <a:r>
              <a:t>Why do atoms get smaller  going left to right across a period?</a:t>
            </a:r>
            <a:endParaRPr sz="1600"/>
          </a:p>
          <a:p>
            <a:pPr>
              <a:defRPr>
                <a:solidFill>
                  <a:srgbClr val="FFFFFF"/>
                </a:solidFill>
              </a:defRPr>
            </a:pPr>
            <a:endParaRPr sz="1600"/>
          </a:p>
        </p:txBody>
      </p:sp>
      <p:pic>
        <p:nvPicPr>
          <p:cNvPr id="152" name="atomic radii pic" descr="atomic radii pic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105400" y="914400"/>
            <a:ext cx="3668713" cy="243681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rend #1 – Atomic Radius"/>
          <p:cNvSpPr txBox="1">
            <a:spLocks noGrp="1"/>
          </p:cNvSpPr>
          <p:nvPr>
            <p:ph type="ctrTitle"/>
          </p:nvPr>
        </p:nvSpPr>
        <p:spPr>
          <a:xfrm>
            <a:off x="685800" y="152401"/>
            <a:ext cx="7772400" cy="685801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859536">
              <a:defRPr sz="4700">
                <a:effectLst>
                  <a:outerShdw blurRad="35814" dist="23876" dir="5400000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t>Trend #1 – Atomic Radius</a:t>
            </a:r>
          </a:p>
        </p:txBody>
      </p:sp>
      <p:sp>
        <p:nvSpPr>
          <p:cNvPr id="155" name="Going  Down a Group…"/>
          <p:cNvSpPr txBox="1"/>
          <p:nvPr/>
        </p:nvSpPr>
        <p:spPr>
          <a:xfrm>
            <a:off x="225841" y="787515"/>
            <a:ext cx="5636306" cy="5984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3100" b="1" u="sng">
                <a:solidFill>
                  <a:srgbClr val="FFFFFF"/>
                </a:solidFill>
              </a:defRPr>
            </a:pPr>
            <a:r>
              <a:t>Going  Down a Group</a:t>
            </a:r>
          </a:p>
          <a:p>
            <a:pPr>
              <a:defRPr sz="2100" b="1" u="sng">
                <a:solidFill>
                  <a:srgbClr val="FFFFFF"/>
                </a:solidFill>
              </a:defRPr>
            </a:pPr>
            <a:endParaRPr/>
          </a:p>
          <a:p>
            <a:pPr>
              <a:defRPr sz="2100" b="1">
                <a:solidFill>
                  <a:srgbClr val="FFFFFF"/>
                </a:solidFill>
              </a:defRPr>
            </a:pPr>
            <a:r>
              <a:t>Why do atoms get bigger going down a group?</a:t>
            </a:r>
          </a:p>
          <a:p>
            <a:pPr>
              <a:defRPr sz="2100" b="1">
                <a:solidFill>
                  <a:srgbClr val="FFFF00"/>
                </a:solidFill>
              </a:defRPr>
            </a:pPr>
            <a:r>
              <a:t>Each period down adds another energy level around the nucleus, increasing the size of the atom </a:t>
            </a:r>
          </a:p>
          <a:p>
            <a:pPr>
              <a:defRPr sz="3100" b="1" u="sng">
                <a:solidFill>
                  <a:srgbClr val="FFFFFF"/>
                </a:solidFill>
              </a:defRPr>
            </a:pPr>
            <a:r>
              <a:t>Going Across a Period</a:t>
            </a:r>
          </a:p>
          <a:p>
            <a:pPr>
              <a:defRPr sz="2100" b="1">
                <a:solidFill>
                  <a:srgbClr val="FFFFFF"/>
                </a:solidFill>
              </a:defRPr>
            </a:pPr>
            <a:r>
              <a:t>Why do atoms get smaller  going left to right across a period?</a:t>
            </a:r>
          </a:p>
          <a:p>
            <a:pPr>
              <a:defRPr sz="1900" b="1">
                <a:solidFill>
                  <a:srgbClr val="FFFF00"/>
                </a:solidFill>
              </a:defRPr>
            </a:pPr>
            <a:r>
              <a:t>The number of protons increases moving across a period, increasing the attraction between the nucleus and the electrons.  This attraction shrinks the atom.</a:t>
            </a:r>
            <a:endParaRPr>
              <a:solidFill>
                <a:srgbClr val="FFFFFF"/>
              </a:solidFill>
            </a:endParaRPr>
          </a:p>
          <a:p>
            <a:pPr>
              <a:defRPr sz="2100" b="1">
                <a:solidFill>
                  <a:srgbClr val="FFFFFF"/>
                </a:solidFill>
              </a:defRPr>
            </a:pPr>
            <a:endParaRPr>
              <a:solidFill>
                <a:srgbClr val="FFFFFF"/>
              </a:solidFill>
            </a:endParaRPr>
          </a:p>
        </p:txBody>
      </p:sp>
      <p:pic>
        <p:nvPicPr>
          <p:cNvPr id="156" name="atomic radii pic" descr="atomic radii pic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000622" y="883368"/>
            <a:ext cx="3037260" cy="201739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rend #2 – Ionization Energy"/>
          <p:cNvSpPr txBox="1">
            <a:spLocks noGrp="1"/>
          </p:cNvSpPr>
          <p:nvPr>
            <p:ph type="ctrTitle"/>
          </p:nvPr>
        </p:nvSpPr>
        <p:spPr>
          <a:xfrm>
            <a:off x="685800" y="152401"/>
            <a:ext cx="7772400" cy="685801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841247">
              <a:defRPr sz="4600">
                <a:effectLst>
                  <a:outerShdw blurRad="35052" dist="23368" dir="5400000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t>Trend #2 – Ionization Energy</a:t>
            </a:r>
          </a:p>
        </p:txBody>
      </p:sp>
      <p:pic>
        <p:nvPicPr>
          <p:cNvPr id="159" name="http://cnx.org/content/m44287/latest/O%204.png" descr="http://cnx.org/content/m44287/latest/O%20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1000" y="838199"/>
            <a:ext cx="8305800" cy="586591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Flow">
  <a:themeElements>
    <a:clrScheme name="Flow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000FF"/>
      </a:hlink>
      <a:folHlink>
        <a:srgbClr val="FF00FF"/>
      </a:folHlink>
    </a:clrScheme>
    <a:fontScheme name="Flow">
      <a:majorFont>
        <a:latin typeface="Helvetica"/>
        <a:ea typeface="Helvetica"/>
        <a:cs typeface="Helvetica"/>
      </a:majorFont>
      <a:minorFont>
        <a:latin typeface="Constantia"/>
        <a:ea typeface="Constantia"/>
        <a:cs typeface="Constantia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38100" dir="5400000" rotWithShape="0">
              <a:srgbClr val="032544">
                <a:alpha val="48000"/>
              </a:srgbClr>
            </a:outerShdw>
          </a:effectLst>
        </a:effectStyle>
        <a:effectStyle>
          <a:effectLst>
            <a:outerShdw blurRad="63500" dist="38100" dir="5400000" rotWithShape="0">
              <a:srgbClr val="032544">
                <a:alpha val="48000"/>
              </a:srgbClr>
            </a:outerShdw>
          </a:effectLst>
        </a:effectStyle>
        <a:effectStyle>
          <a:effectLst>
            <a:outerShdw blurRad="63500" dist="38100" dir="5400000" rotWithShape="0">
              <a:srgbClr val="02474A">
                <a:alpha val="4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63500" dist="38100" dir="5400000" rotWithShape="0">
            <a:srgbClr val="032544">
              <a:alpha val="48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onstant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63500" dist="38100" dir="5400000" rotWithShape="0">
            <a:srgbClr val="032544">
              <a:alpha val="4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onstant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000FF"/>
      </a:hlink>
      <a:folHlink>
        <a:srgbClr val="FF00FF"/>
      </a:folHlink>
    </a:clrScheme>
    <a:fontScheme name="Flow">
      <a:majorFont>
        <a:latin typeface="Helvetica"/>
        <a:ea typeface="Helvetica"/>
        <a:cs typeface="Helvetica"/>
      </a:majorFont>
      <a:minorFont>
        <a:latin typeface="Constantia"/>
        <a:ea typeface="Constantia"/>
        <a:cs typeface="Constantia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38100" dir="5400000" rotWithShape="0">
              <a:srgbClr val="032544">
                <a:alpha val="48000"/>
              </a:srgbClr>
            </a:outerShdw>
          </a:effectLst>
        </a:effectStyle>
        <a:effectStyle>
          <a:effectLst>
            <a:outerShdw blurRad="63500" dist="38100" dir="5400000" rotWithShape="0">
              <a:srgbClr val="032544">
                <a:alpha val="48000"/>
              </a:srgbClr>
            </a:outerShdw>
          </a:effectLst>
        </a:effectStyle>
        <a:effectStyle>
          <a:effectLst>
            <a:outerShdw blurRad="63500" dist="38100" dir="5400000" rotWithShape="0">
              <a:srgbClr val="02474A">
                <a:alpha val="4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63500" dist="38100" dir="5400000" rotWithShape="0">
            <a:srgbClr val="032544">
              <a:alpha val="48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onstant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63500" dist="38100" dir="5400000" rotWithShape="0">
            <a:srgbClr val="032544">
              <a:alpha val="4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onstant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756</Words>
  <Application>Microsoft Office PowerPoint</Application>
  <PresentationFormat>On-screen Show (4:3)</PresentationFormat>
  <Paragraphs>116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Calibri</vt:lpstr>
      <vt:lpstr>Constantia</vt:lpstr>
      <vt:lpstr>DIN Alternate</vt:lpstr>
      <vt:lpstr>DIN Condensed</vt:lpstr>
      <vt:lpstr>Helvetica</vt:lpstr>
      <vt:lpstr>Iowan Old Style</vt:lpstr>
      <vt:lpstr>Times New Roman</vt:lpstr>
      <vt:lpstr>Zapf Dingbats</vt:lpstr>
      <vt:lpstr>Flow</vt:lpstr>
      <vt:lpstr>2.4 Periodic Trends</vt:lpstr>
      <vt:lpstr>2.4 Periodic Trends</vt:lpstr>
      <vt:lpstr>2.4 Periodic Trends</vt:lpstr>
      <vt:lpstr>Trend #1 – Atomic Radius</vt:lpstr>
      <vt:lpstr>Trend #1 – Atomic Radius</vt:lpstr>
      <vt:lpstr>Trend #1 – Atomic Radius</vt:lpstr>
      <vt:lpstr>Trend #1 – Atomic Radius</vt:lpstr>
      <vt:lpstr>Trend #1 – Atomic Radius</vt:lpstr>
      <vt:lpstr>Trend #2 – Ionization Energy</vt:lpstr>
      <vt:lpstr>Trend #2 – Ionization Energy</vt:lpstr>
      <vt:lpstr>Trend #2 – Ionization Energy</vt:lpstr>
      <vt:lpstr>Trend #2 – Ionization Energy</vt:lpstr>
      <vt:lpstr>Trend #2 – Ionization Energy</vt:lpstr>
      <vt:lpstr>Trend #2 – Ionization Energy</vt:lpstr>
      <vt:lpstr>Trend #3 – Ion Size</vt:lpstr>
      <vt:lpstr>Trend #3 – Ion Size</vt:lpstr>
      <vt:lpstr>Trend #3 – Ion Size</vt:lpstr>
      <vt:lpstr>Trend #3 – Ion Size</vt:lpstr>
      <vt:lpstr>Trend #4 – Electronegativity</vt:lpstr>
      <vt:lpstr>Trend #4 – Electronegativity</vt:lpstr>
      <vt:lpstr>Trend #4 – Electronegativity</vt:lpstr>
      <vt:lpstr>Trend #4 – Electronegativity</vt:lpstr>
      <vt:lpstr>Trend #4 – Electronegativity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2.4 Periodic Trends</dc:title>
  <dc:creator>Keenan, Christopher</dc:creator>
  <cp:lastModifiedBy>Keenan, Christopher</cp:lastModifiedBy>
  <cp:revision>2</cp:revision>
  <dcterms:modified xsi:type="dcterms:W3CDTF">2020-01-17T19:40:18Z</dcterms:modified>
</cp:coreProperties>
</file>